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9" r:id="rId1"/>
  </p:sldMasterIdLst>
  <p:notesMasterIdLst>
    <p:notesMasterId r:id="rId60"/>
  </p:notesMasterIdLst>
  <p:handoutMasterIdLst>
    <p:handoutMasterId r:id="rId61"/>
  </p:handoutMasterIdLst>
  <p:sldIdLst>
    <p:sldId id="658" r:id="rId2"/>
    <p:sldId id="659" r:id="rId3"/>
    <p:sldId id="660" r:id="rId4"/>
    <p:sldId id="678" r:id="rId5"/>
    <p:sldId id="662" r:id="rId6"/>
    <p:sldId id="667" r:id="rId7"/>
    <p:sldId id="666" r:id="rId8"/>
    <p:sldId id="663" r:id="rId9"/>
    <p:sldId id="668" r:id="rId10"/>
    <p:sldId id="673" r:id="rId11"/>
    <p:sldId id="669" r:id="rId12"/>
    <p:sldId id="670" r:id="rId13"/>
    <p:sldId id="672" r:id="rId14"/>
    <p:sldId id="671" r:id="rId15"/>
    <p:sldId id="675" r:id="rId16"/>
    <p:sldId id="676" r:id="rId17"/>
    <p:sldId id="677" r:id="rId18"/>
    <p:sldId id="679" r:id="rId19"/>
    <p:sldId id="680" r:id="rId20"/>
    <p:sldId id="681" r:id="rId21"/>
    <p:sldId id="682" r:id="rId22"/>
    <p:sldId id="683" r:id="rId23"/>
    <p:sldId id="684" r:id="rId24"/>
    <p:sldId id="686" r:id="rId25"/>
    <p:sldId id="697" r:id="rId26"/>
    <p:sldId id="698" r:id="rId27"/>
    <p:sldId id="685" r:id="rId28"/>
    <p:sldId id="687" r:id="rId29"/>
    <p:sldId id="688" r:id="rId30"/>
    <p:sldId id="689" r:id="rId31"/>
    <p:sldId id="690" r:id="rId32"/>
    <p:sldId id="691" r:id="rId33"/>
    <p:sldId id="692" r:id="rId34"/>
    <p:sldId id="693" r:id="rId35"/>
    <p:sldId id="694" r:id="rId36"/>
    <p:sldId id="695" r:id="rId37"/>
    <p:sldId id="696" r:id="rId38"/>
    <p:sldId id="699" r:id="rId39"/>
    <p:sldId id="700" r:id="rId40"/>
    <p:sldId id="701" r:id="rId41"/>
    <p:sldId id="702" r:id="rId42"/>
    <p:sldId id="703" r:id="rId43"/>
    <p:sldId id="704" r:id="rId44"/>
    <p:sldId id="720" r:id="rId45"/>
    <p:sldId id="705" r:id="rId46"/>
    <p:sldId id="706" r:id="rId47"/>
    <p:sldId id="707" r:id="rId48"/>
    <p:sldId id="708" r:id="rId49"/>
    <p:sldId id="709" r:id="rId50"/>
    <p:sldId id="710" r:id="rId51"/>
    <p:sldId id="719" r:id="rId52"/>
    <p:sldId id="711" r:id="rId53"/>
    <p:sldId id="712" r:id="rId54"/>
    <p:sldId id="713" r:id="rId55"/>
    <p:sldId id="714" r:id="rId56"/>
    <p:sldId id="715" r:id="rId57"/>
    <p:sldId id="716" r:id="rId58"/>
    <p:sldId id="717" r:id="rId59"/>
  </p:sldIdLst>
  <p:sldSz cx="9144000" cy="6858000" type="screen4x3"/>
  <p:notesSz cx="6858000" cy="9710738"/>
  <p:defaultTextStyle>
    <a:defPPr>
      <a:defRPr lang="en-US"/>
    </a:defPPr>
    <a:lvl1pPr algn="l" rtl="0" fontAlgn="base">
      <a:spcBef>
        <a:spcPct val="20000"/>
      </a:spcBef>
      <a:spcAft>
        <a:spcPct val="0"/>
      </a:spcAft>
      <a:buClr>
        <a:schemeClr val="accent1"/>
      </a:buClr>
      <a:buSzPct val="65000"/>
      <a:buFont typeface="Wingdings" charset="0"/>
      <a:defRPr kern="1200">
        <a:solidFill>
          <a:schemeClr val="tx1"/>
        </a:solidFill>
        <a:latin typeface="Arial" charset="0"/>
        <a:ea typeface="宋体" charset="0"/>
        <a:cs typeface="宋体" charset="0"/>
      </a:defRPr>
    </a:lvl1pPr>
    <a:lvl2pPr marL="457200" algn="l" rtl="0" fontAlgn="base">
      <a:spcBef>
        <a:spcPct val="20000"/>
      </a:spcBef>
      <a:spcAft>
        <a:spcPct val="0"/>
      </a:spcAft>
      <a:buClr>
        <a:schemeClr val="accent1"/>
      </a:buClr>
      <a:buSzPct val="65000"/>
      <a:buFont typeface="Wingdings" charset="0"/>
      <a:defRPr kern="1200">
        <a:solidFill>
          <a:schemeClr val="tx1"/>
        </a:solidFill>
        <a:latin typeface="Arial" charset="0"/>
        <a:ea typeface="宋体" charset="0"/>
        <a:cs typeface="宋体" charset="0"/>
      </a:defRPr>
    </a:lvl2pPr>
    <a:lvl3pPr marL="914400" algn="l" rtl="0" fontAlgn="base">
      <a:spcBef>
        <a:spcPct val="20000"/>
      </a:spcBef>
      <a:spcAft>
        <a:spcPct val="0"/>
      </a:spcAft>
      <a:buClr>
        <a:schemeClr val="accent1"/>
      </a:buClr>
      <a:buSzPct val="65000"/>
      <a:buFont typeface="Wingdings" charset="0"/>
      <a:defRPr kern="1200">
        <a:solidFill>
          <a:schemeClr val="tx1"/>
        </a:solidFill>
        <a:latin typeface="Arial" charset="0"/>
        <a:ea typeface="宋体" charset="0"/>
        <a:cs typeface="宋体" charset="0"/>
      </a:defRPr>
    </a:lvl3pPr>
    <a:lvl4pPr marL="1371600" algn="l" rtl="0" fontAlgn="base">
      <a:spcBef>
        <a:spcPct val="20000"/>
      </a:spcBef>
      <a:spcAft>
        <a:spcPct val="0"/>
      </a:spcAft>
      <a:buClr>
        <a:schemeClr val="accent1"/>
      </a:buClr>
      <a:buSzPct val="65000"/>
      <a:buFont typeface="Wingdings" charset="0"/>
      <a:defRPr kern="1200">
        <a:solidFill>
          <a:schemeClr val="tx1"/>
        </a:solidFill>
        <a:latin typeface="Arial" charset="0"/>
        <a:ea typeface="宋体" charset="0"/>
        <a:cs typeface="宋体" charset="0"/>
      </a:defRPr>
    </a:lvl4pPr>
    <a:lvl5pPr marL="1828800" algn="l" rtl="0" fontAlgn="base">
      <a:spcBef>
        <a:spcPct val="20000"/>
      </a:spcBef>
      <a:spcAft>
        <a:spcPct val="0"/>
      </a:spcAft>
      <a:buClr>
        <a:schemeClr val="accent1"/>
      </a:buClr>
      <a:buSzPct val="65000"/>
      <a:buFont typeface="Wingdings" charset="0"/>
      <a:defRPr kern="1200">
        <a:solidFill>
          <a:schemeClr val="tx1"/>
        </a:solidFill>
        <a:latin typeface="Arial" charset="0"/>
        <a:ea typeface="宋体" charset="0"/>
        <a:cs typeface="宋体" charset="0"/>
      </a:defRPr>
    </a:lvl5pPr>
    <a:lvl6pPr marL="2286000" algn="l" defTabSz="457200" rtl="0" eaLnBrk="1" latinLnBrk="0" hangingPunct="1">
      <a:defRPr kern="1200">
        <a:solidFill>
          <a:schemeClr val="tx1"/>
        </a:solidFill>
        <a:latin typeface="Arial" charset="0"/>
        <a:ea typeface="宋体" charset="0"/>
        <a:cs typeface="宋体" charset="0"/>
      </a:defRPr>
    </a:lvl6pPr>
    <a:lvl7pPr marL="2743200" algn="l" defTabSz="457200" rtl="0" eaLnBrk="1" latinLnBrk="0" hangingPunct="1">
      <a:defRPr kern="1200">
        <a:solidFill>
          <a:schemeClr val="tx1"/>
        </a:solidFill>
        <a:latin typeface="Arial" charset="0"/>
        <a:ea typeface="宋体" charset="0"/>
        <a:cs typeface="宋体" charset="0"/>
      </a:defRPr>
    </a:lvl7pPr>
    <a:lvl8pPr marL="3200400" algn="l" defTabSz="457200" rtl="0" eaLnBrk="1" latinLnBrk="0" hangingPunct="1">
      <a:defRPr kern="1200">
        <a:solidFill>
          <a:schemeClr val="tx1"/>
        </a:solidFill>
        <a:latin typeface="Arial" charset="0"/>
        <a:ea typeface="宋体" charset="0"/>
        <a:cs typeface="宋体" charset="0"/>
      </a:defRPr>
    </a:lvl8pPr>
    <a:lvl9pPr marL="3657600" algn="l" defTabSz="457200" rtl="0" eaLnBrk="1" latinLnBrk="0" hangingPunct="1">
      <a:defRPr kern="1200">
        <a:solidFill>
          <a:schemeClr val="tx1"/>
        </a:solidFill>
        <a:latin typeface="Arial" charset="0"/>
        <a:ea typeface="宋体" charset="0"/>
        <a:cs typeface="宋体"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FF0000"/>
    <a:srgbClr val="003399"/>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0" autoAdjust="0"/>
    <p:restoredTop sz="94687" autoAdjust="0"/>
  </p:normalViewPr>
  <p:slideViewPr>
    <p:cSldViewPr>
      <p:cViewPr varScale="1">
        <p:scale>
          <a:sx n="81" d="100"/>
          <a:sy n="81" d="100"/>
        </p:scale>
        <p:origin x="1488" y="67"/>
      </p:cViewPr>
      <p:guideLst>
        <p:guide orient="horz" pos="2160"/>
        <p:guide pos="2880"/>
      </p:guideLst>
    </p:cSldViewPr>
  </p:slideViewPr>
  <p:outlineViewPr>
    <p:cViewPr>
      <p:scale>
        <a:sx n="33" d="100"/>
        <a:sy n="33" d="100"/>
      </p:scale>
      <p:origin x="0" y="1003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2971800" cy="48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latin typeface="Times New Roman" charset="0"/>
              </a:defRPr>
            </a:lvl1pPr>
          </a:lstStyle>
          <a:p>
            <a:pPr>
              <a:defRPr/>
            </a:pPr>
            <a:endParaRPr lang="en-US" altLang="zh-CN"/>
          </a:p>
        </p:txBody>
      </p:sp>
      <p:sp>
        <p:nvSpPr>
          <p:cNvPr id="38915" name="Rectangle 3"/>
          <p:cNvSpPr>
            <a:spLocks noGrp="1" noChangeArrowheads="1"/>
          </p:cNvSpPr>
          <p:nvPr>
            <p:ph type="dt" sz="quarter" idx="1"/>
          </p:nvPr>
        </p:nvSpPr>
        <p:spPr bwMode="auto">
          <a:xfrm>
            <a:off x="3884613" y="0"/>
            <a:ext cx="2971800" cy="48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latin typeface="Times New Roman" charset="0"/>
              </a:defRPr>
            </a:lvl1pPr>
          </a:lstStyle>
          <a:p>
            <a:pPr>
              <a:defRPr/>
            </a:pPr>
            <a:endParaRPr lang="en-US" altLang="zh-CN"/>
          </a:p>
        </p:txBody>
      </p:sp>
      <p:sp>
        <p:nvSpPr>
          <p:cNvPr id="38916" name="Rectangle 4"/>
          <p:cNvSpPr>
            <a:spLocks noGrp="1" noChangeArrowheads="1"/>
          </p:cNvSpPr>
          <p:nvPr>
            <p:ph type="ftr" sz="quarter" idx="2"/>
          </p:nvPr>
        </p:nvSpPr>
        <p:spPr bwMode="auto">
          <a:xfrm>
            <a:off x="0" y="9223375"/>
            <a:ext cx="2971800" cy="48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latin typeface="Times New Roman" charset="0"/>
              </a:defRPr>
            </a:lvl1pPr>
          </a:lstStyle>
          <a:p>
            <a:pPr>
              <a:defRPr/>
            </a:pPr>
            <a:endParaRPr lang="en-US" altLang="zh-CN"/>
          </a:p>
        </p:txBody>
      </p:sp>
      <p:sp>
        <p:nvSpPr>
          <p:cNvPr id="38917" name="Rectangle 5"/>
          <p:cNvSpPr>
            <a:spLocks noGrp="1" noChangeArrowheads="1"/>
          </p:cNvSpPr>
          <p:nvPr>
            <p:ph type="sldNum" sz="quarter" idx="3"/>
          </p:nvPr>
        </p:nvSpPr>
        <p:spPr bwMode="auto">
          <a:xfrm>
            <a:off x="3884613" y="9223375"/>
            <a:ext cx="2971800" cy="48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latin typeface="Times New Roman" charset="0"/>
              </a:defRPr>
            </a:lvl1pPr>
          </a:lstStyle>
          <a:p>
            <a:pPr>
              <a:defRPr/>
            </a:pPr>
            <a:fld id="{06B05FB4-16BC-F849-A97D-5828372A5792}" type="slidenum">
              <a:rPr lang="zh-CN" altLang="en-US"/>
              <a:pPr>
                <a:defRPr/>
              </a:pPr>
              <a:t>‹#›</a:t>
            </a:fld>
            <a:endParaRPr lang="en-US" altLang="zh-CN"/>
          </a:p>
        </p:txBody>
      </p:sp>
    </p:spTree>
    <p:extLst>
      <p:ext uri="{BB962C8B-B14F-4D97-AF65-F5344CB8AC3E}">
        <p14:creationId xmlns:p14="http://schemas.microsoft.com/office/powerpoint/2010/main" val="22866191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8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latin typeface="Times New Roman" charset="0"/>
              </a:defRPr>
            </a:lvl1pPr>
          </a:lstStyle>
          <a:p>
            <a:pPr>
              <a:defRPr/>
            </a:pPr>
            <a:endParaRPr lang="en-US" altLang="zh-CN"/>
          </a:p>
        </p:txBody>
      </p:sp>
      <p:sp>
        <p:nvSpPr>
          <p:cNvPr id="36867" name="Rectangle 3"/>
          <p:cNvSpPr>
            <a:spLocks noGrp="1" noChangeArrowheads="1"/>
          </p:cNvSpPr>
          <p:nvPr>
            <p:ph type="dt" idx="1"/>
          </p:nvPr>
        </p:nvSpPr>
        <p:spPr bwMode="auto">
          <a:xfrm>
            <a:off x="3884613" y="0"/>
            <a:ext cx="2971800" cy="48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latin typeface="Times New Roman" charset="0"/>
              </a:defRPr>
            </a:lvl1pPr>
          </a:lstStyle>
          <a:p>
            <a:pPr>
              <a:defRPr/>
            </a:pPr>
            <a:endParaRPr lang="en-US" altLang="zh-CN"/>
          </a:p>
        </p:txBody>
      </p:sp>
      <p:sp>
        <p:nvSpPr>
          <p:cNvPr id="36868" name="Rectangle 4"/>
          <p:cNvSpPr>
            <a:spLocks noGrp="1" noRot="1" noChangeAspect="1" noChangeArrowheads="1" noTextEdit="1"/>
          </p:cNvSpPr>
          <p:nvPr>
            <p:ph type="sldImg" idx="2"/>
          </p:nvPr>
        </p:nvSpPr>
        <p:spPr bwMode="auto">
          <a:xfrm>
            <a:off x="1001713" y="728663"/>
            <a:ext cx="4854575" cy="3641725"/>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36869" name="Rectangle 5"/>
          <p:cNvSpPr>
            <a:spLocks noGrp="1" noChangeArrowheads="1"/>
          </p:cNvSpPr>
          <p:nvPr>
            <p:ph type="body" sz="quarter" idx="3"/>
          </p:nvPr>
        </p:nvSpPr>
        <p:spPr bwMode="auto">
          <a:xfrm>
            <a:off x="685800" y="4613275"/>
            <a:ext cx="5486400" cy="436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6870" name="Rectangle 6"/>
          <p:cNvSpPr>
            <a:spLocks noGrp="1" noChangeArrowheads="1"/>
          </p:cNvSpPr>
          <p:nvPr>
            <p:ph type="ftr" sz="quarter" idx="4"/>
          </p:nvPr>
        </p:nvSpPr>
        <p:spPr bwMode="auto">
          <a:xfrm>
            <a:off x="0" y="9223375"/>
            <a:ext cx="2971800" cy="48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latin typeface="Times New Roman" charset="0"/>
              </a:defRPr>
            </a:lvl1pPr>
          </a:lstStyle>
          <a:p>
            <a:pPr>
              <a:defRPr/>
            </a:pPr>
            <a:endParaRPr lang="en-US" altLang="zh-CN"/>
          </a:p>
        </p:txBody>
      </p:sp>
      <p:sp>
        <p:nvSpPr>
          <p:cNvPr id="36871" name="Rectangle 7"/>
          <p:cNvSpPr>
            <a:spLocks noGrp="1" noChangeArrowheads="1"/>
          </p:cNvSpPr>
          <p:nvPr>
            <p:ph type="sldNum" sz="quarter" idx="5"/>
          </p:nvPr>
        </p:nvSpPr>
        <p:spPr bwMode="auto">
          <a:xfrm>
            <a:off x="3884613" y="9223375"/>
            <a:ext cx="2971800" cy="48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latin typeface="Times New Roman" charset="0"/>
              </a:defRPr>
            </a:lvl1pPr>
          </a:lstStyle>
          <a:p>
            <a:pPr>
              <a:defRPr/>
            </a:pPr>
            <a:fld id="{49E237D3-0949-BD4A-9F7E-347AB2402695}" type="slidenum">
              <a:rPr lang="zh-CN" altLang="en-US"/>
              <a:pPr>
                <a:defRPr/>
              </a:pPr>
              <a:t>‹#›</a:t>
            </a:fld>
            <a:endParaRPr lang="en-US" altLang="zh-CN"/>
          </a:p>
        </p:txBody>
      </p:sp>
    </p:spTree>
    <p:extLst>
      <p:ext uri="{BB962C8B-B14F-4D97-AF65-F5344CB8AC3E}">
        <p14:creationId xmlns:p14="http://schemas.microsoft.com/office/powerpoint/2010/main" val="1191060866"/>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kumimoji="1" sz="1200" kern="1200">
        <a:solidFill>
          <a:schemeClr val="tx1"/>
        </a:solidFill>
        <a:latin typeface="Times New Roman" charset="0"/>
        <a:ea typeface="宋体" charset="0"/>
        <a:cs typeface="宋体" charset="0"/>
      </a:defRPr>
    </a:lvl1pPr>
    <a:lvl2pPr marL="457200" algn="l" rtl="0" fontAlgn="base">
      <a:spcBef>
        <a:spcPct val="30000"/>
      </a:spcBef>
      <a:spcAft>
        <a:spcPct val="0"/>
      </a:spcAft>
      <a:defRPr kumimoji="1" sz="1200" kern="1200">
        <a:solidFill>
          <a:schemeClr val="tx1"/>
        </a:solidFill>
        <a:latin typeface="Times New Roman" charset="0"/>
        <a:ea typeface="宋体" charset="0"/>
        <a:cs typeface="宋体" charset="0"/>
      </a:defRPr>
    </a:lvl2pPr>
    <a:lvl3pPr marL="914400" algn="l" rtl="0" fontAlgn="base">
      <a:spcBef>
        <a:spcPct val="30000"/>
      </a:spcBef>
      <a:spcAft>
        <a:spcPct val="0"/>
      </a:spcAft>
      <a:defRPr kumimoji="1" sz="1200" kern="1200">
        <a:solidFill>
          <a:schemeClr val="tx1"/>
        </a:solidFill>
        <a:latin typeface="Times New Roman" charset="0"/>
        <a:ea typeface="宋体" charset="0"/>
        <a:cs typeface="宋体" charset="0"/>
      </a:defRPr>
    </a:lvl3pPr>
    <a:lvl4pPr marL="1371600" algn="l" rtl="0" fontAlgn="base">
      <a:spcBef>
        <a:spcPct val="30000"/>
      </a:spcBef>
      <a:spcAft>
        <a:spcPct val="0"/>
      </a:spcAft>
      <a:defRPr kumimoji="1" sz="1200" kern="1200">
        <a:solidFill>
          <a:schemeClr val="tx1"/>
        </a:solidFill>
        <a:latin typeface="Times New Roman" charset="0"/>
        <a:ea typeface="宋体" charset="0"/>
        <a:cs typeface="宋体" charset="0"/>
      </a:defRPr>
    </a:lvl4pPr>
    <a:lvl5pPr marL="1828800" algn="l" rtl="0" fontAlgn="base">
      <a:spcBef>
        <a:spcPct val="30000"/>
      </a:spcBef>
      <a:spcAft>
        <a:spcPct val="0"/>
      </a:spcAft>
      <a:defRPr kumimoji="1" sz="1200" kern="1200">
        <a:solidFill>
          <a:schemeClr val="tx1"/>
        </a:solidFill>
        <a:latin typeface="Times New Roman" charset="0"/>
        <a:ea typeface="宋体" charset="0"/>
        <a:cs typeface="宋体"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73731" name="備忘稿版面配置區 2"/>
          <p:cNvSpPr>
            <a:spLocks noGrp="1"/>
          </p:cNvSpPr>
          <p:nvPr>
            <p:ph type="body" idx="1"/>
          </p:nvPr>
        </p:nvSpPr>
        <p:spPr/>
        <p:txBody>
          <a:bodyPr/>
          <a:lstStyle/>
          <a:p>
            <a:pPr>
              <a:defRPr/>
            </a:pPr>
            <a:endParaRPr kumimoji="0" lang="zh-TW" altLang="en-US"/>
          </a:p>
        </p:txBody>
      </p:sp>
      <p:sp>
        <p:nvSpPr>
          <p:cNvPr id="73732" name="投影片編號版面配置區 3"/>
          <p:cNvSpPr>
            <a:spLocks noGrp="1"/>
          </p:cNvSpPr>
          <p:nvPr>
            <p:ph type="sldNum" sz="quarter" idx="5"/>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6pPr>
            <a:lvl7pPr marL="29718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7pPr>
            <a:lvl8pPr marL="34290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8pPr>
            <a:lvl9pPr marL="38862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9pPr>
          </a:lstStyle>
          <a:p>
            <a:pPr eaLnBrk="1" hangingPunct="1">
              <a:defRPr/>
            </a:pPr>
            <a:fld id="{3BA84AAA-C6A6-9D4C-81A9-6A14869F2EC2}" type="slidenum">
              <a:rPr lang="zh-CN" altLang="en-US" smtClean="0">
                <a:latin typeface="Times New Roman" charset="0"/>
              </a:rPr>
              <a:pPr eaLnBrk="1" hangingPunct="1">
                <a:defRPr/>
              </a:pPr>
              <a:t>1</a:t>
            </a:fld>
            <a:endParaRPr lang="en-US" altLang="zh-CN">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zh-TW" altLang="en-US"/>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TW" altLang="en-US"/>
          </a:p>
        </p:txBody>
      </p:sp>
      <p:sp>
        <p:nvSpPr>
          <p:cNvPr id="32770" name="Rectangle 2"/>
          <p:cNvSpPr>
            <a:spLocks noGrp="1" noChangeArrowheads="1"/>
          </p:cNvSpPr>
          <p:nvPr>
            <p:ph type="ctrTitle"/>
          </p:nvPr>
        </p:nvSpPr>
        <p:spPr>
          <a:xfrm>
            <a:off x="914400" y="1524000"/>
            <a:ext cx="7623175" cy="1752600"/>
          </a:xfrm>
        </p:spPr>
        <p:txBody>
          <a:bodyPr/>
          <a:lstStyle>
            <a:lvl1pPr>
              <a:defRPr sz="5000"/>
            </a:lvl1pPr>
          </a:lstStyle>
          <a:p>
            <a:pPr lvl="0"/>
            <a:r>
              <a:rPr lang="en-US" altLang="zh-CN" noProof="0"/>
              <a:t>单击此处编辑母版标题样式</a:t>
            </a:r>
          </a:p>
        </p:txBody>
      </p:sp>
      <p:sp>
        <p:nvSpPr>
          <p:cNvPr id="32771" name="Rectangle 3"/>
          <p:cNvSpPr>
            <a:spLocks noGrp="1" noChangeArrowheads="1"/>
          </p:cNvSpPr>
          <p:nvPr>
            <p:ph type="subTitle" idx="1"/>
          </p:nvPr>
        </p:nvSpPr>
        <p:spPr>
          <a:xfrm>
            <a:off x="1981200" y="3962400"/>
            <a:ext cx="6553200" cy="1752600"/>
          </a:xfrm>
        </p:spPr>
        <p:txBody>
          <a:bodyPr/>
          <a:lstStyle>
            <a:lvl1pPr marL="0" indent="0">
              <a:buFont typeface="Wingdings" charset="0"/>
              <a:buNone/>
              <a:defRPr sz="2800"/>
            </a:lvl1pPr>
          </a:lstStyle>
          <a:p>
            <a:pPr lvl="0"/>
            <a:r>
              <a:rPr lang="en-US" altLang="zh-CN" noProof="0"/>
              <a:t>单击此处编辑母版副标题样式</a:t>
            </a:r>
          </a:p>
        </p:txBody>
      </p:sp>
      <p:sp>
        <p:nvSpPr>
          <p:cNvPr id="6" name="Rectangle 4"/>
          <p:cNvSpPr>
            <a:spLocks noGrp="1" noChangeArrowheads="1"/>
          </p:cNvSpPr>
          <p:nvPr>
            <p:ph type="dt" sz="half" idx="10"/>
          </p:nvPr>
        </p:nvSpPr>
        <p:spPr/>
        <p:txBody>
          <a:bodyPr/>
          <a:lstStyle>
            <a:lvl1pPr>
              <a:defRPr/>
            </a:lvl1pPr>
          </a:lstStyle>
          <a:p>
            <a:pPr>
              <a:defRPr/>
            </a:pPr>
            <a:fld id="{914306EA-42B0-3A40-A0C1-7F5EB9A8FDCA}" type="datetime1">
              <a:rPr lang="en-GB" altLang="zh-CN"/>
              <a:pPr>
                <a:defRPr/>
              </a:pPr>
              <a:t>13/03/2019</a:t>
            </a:fld>
            <a:endParaRPr lang="en-US" altLang="zh-CN"/>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r>
              <a:rPr lang="en-US" altLang="zh-CN"/>
              <a:t>www.uic.edu.hk/~xlpeng</a:t>
            </a:r>
          </a:p>
        </p:txBody>
      </p:sp>
      <p:sp>
        <p:nvSpPr>
          <p:cNvPr id="8" name="Rectangle 6"/>
          <p:cNvSpPr>
            <a:spLocks noGrp="1" noChangeArrowheads="1"/>
          </p:cNvSpPr>
          <p:nvPr>
            <p:ph type="sldNum" sz="quarter" idx="12"/>
          </p:nvPr>
        </p:nvSpPr>
        <p:spPr/>
        <p:txBody>
          <a:bodyPr/>
          <a:lstStyle>
            <a:lvl1pPr>
              <a:defRPr/>
            </a:lvl1pPr>
          </a:lstStyle>
          <a:p>
            <a:pPr>
              <a:defRPr/>
            </a:pPr>
            <a:fld id="{DB7D06FC-754D-3742-9EF5-6FBD934128CC}" type="slidenum">
              <a:rPr lang="en-US" altLang="zh-CN"/>
              <a:pPr>
                <a:defRPr/>
              </a:pPr>
              <a:t>‹#›</a:t>
            </a:fld>
            <a:endParaRPr lang="en-US" altLang="zh-CN"/>
          </a:p>
        </p:txBody>
      </p:sp>
    </p:spTree>
    <p:extLst>
      <p:ext uri="{BB962C8B-B14F-4D97-AF65-F5344CB8AC3E}">
        <p14:creationId xmlns:p14="http://schemas.microsoft.com/office/powerpoint/2010/main" val="1469752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027F625E-4F9E-1449-B0C1-B2AFA9E75329}" type="datetime1">
              <a:rPr lang="en-GB" altLang="zh-CN"/>
              <a:pPr>
                <a:defRPr/>
              </a:pPr>
              <a:t>13/03/2019</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6" name="Rectangle 6"/>
          <p:cNvSpPr>
            <a:spLocks noGrp="1" noChangeArrowheads="1"/>
          </p:cNvSpPr>
          <p:nvPr>
            <p:ph type="sldNum" sz="quarter" idx="12"/>
          </p:nvPr>
        </p:nvSpPr>
        <p:spPr>
          <a:ln/>
        </p:spPr>
        <p:txBody>
          <a:bodyPr/>
          <a:lstStyle>
            <a:lvl1pPr>
              <a:defRPr/>
            </a:lvl1pPr>
          </a:lstStyle>
          <a:p>
            <a:pPr>
              <a:defRPr/>
            </a:pPr>
            <a:fld id="{0AB57E7D-28A2-5147-898F-CFC0FDE14986}" type="slidenum">
              <a:rPr lang="en-US" altLang="zh-CN"/>
              <a:pPr>
                <a:defRPr/>
              </a:pPr>
              <a:t>‹#›</a:t>
            </a:fld>
            <a:endParaRPr lang="en-US" altLang="zh-CN"/>
          </a:p>
        </p:txBody>
      </p:sp>
    </p:spTree>
    <p:extLst>
      <p:ext uri="{BB962C8B-B14F-4D97-AF65-F5344CB8AC3E}">
        <p14:creationId xmlns:p14="http://schemas.microsoft.com/office/powerpoint/2010/main" val="1656181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垂直標題 1"/>
          <p:cNvSpPr>
            <a:spLocks noGrp="1"/>
          </p:cNvSpPr>
          <p:nvPr>
            <p:ph type="title" orient="vert"/>
          </p:nvPr>
        </p:nvSpPr>
        <p:spPr>
          <a:xfrm>
            <a:off x="6629400" y="277813"/>
            <a:ext cx="2057400" cy="5853112"/>
          </a:xfrm>
        </p:spPr>
        <p:txBody>
          <a:bodyPr vert="eaVert"/>
          <a:lstStyle/>
          <a:p>
            <a:r>
              <a:rPr lang="zh-CN" altLang="en-US"/>
              <a:t>按一下以編輯母片標題樣式</a:t>
            </a:r>
            <a:endParaRPr lang="zh-TW" altLang="en-US"/>
          </a:p>
        </p:txBody>
      </p:sp>
      <p:sp>
        <p:nvSpPr>
          <p:cNvPr id="3" name="直排文字版面配置區 2"/>
          <p:cNvSpPr>
            <a:spLocks noGrp="1"/>
          </p:cNvSpPr>
          <p:nvPr>
            <p:ph type="body" orient="vert" idx="1"/>
          </p:nvPr>
        </p:nvSpPr>
        <p:spPr>
          <a:xfrm>
            <a:off x="457200" y="277813"/>
            <a:ext cx="6019800" cy="5853112"/>
          </a:xfrm>
        </p:spPr>
        <p:txBody>
          <a:bodyPr vert="eaVert"/>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80FF5AB5-9C74-B349-A5E4-5C76FE656426}" type="datetime1">
              <a:rPr lang="en-GB" altLang="zh-CN"/>
              <a:pPr>
                <a:defRPr/>
              </a:pPr>
              <a:t>13/03/2019</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6" name="Rectangle 6"/>
          <p:cNvSpPr>
            <a:spLocks noGrp="1" noChangeArrowheads="1"/>
          </p:cNvSpPr>
          <p:nvPr>
            <p:ph type="sldNum" sz="quarter" idx="12"/>
          </p:nvPr>
        </p:nvSpPr>
        <p:spPr>
          <a:ln/>
        </p:spPr>
        <p:txBody>
          <a:bodyPr/>
          <a:lstStyle>
            <a:lvl1pPr>
              <a:defRPr/>
            </a:lvl1pPr>
          </a:lstStyle>
          <a:p>
            <a:pPr>
              <a:defRPr/>
            </a:pPr>
            <a:fld id="{E82A9689-0FA8-EB47-AB08-AC24848DEBA1}" type="slidenum">
              <a:rPr lang="en-US" altLang="zh-CN"/>
              <a:pPr>
                <a:defRPr/>
              </a:pPr>
              <a:t>‹#›</a:t>
            </a:fld>
            <a:endParaRPr lang="en-US" altLang="zh-CN"/>
          </a:p>
        </p:txBody>
      </p:sp>
    </p:spTree>
    <p:extLst>
      <p:ext uri="{BB962C8B-B14F-4D97-AF65-F5344CB8AC3E}">
        <p14:creationId xmlns:p14="http://schemas.microsoft.com/office/powerpoint/2010/main" val="747773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按一下以編輯母片標題樣式</a:t>
            </a:r>
            <a:endParaRPr lang="zh-TW" altLang="en-US"/>
          </a:p>
        </p:txBody>
      </p:sp>
      <p:sp>
        <p:nvSpPr>
          <p:cNvPr id="3" name="內容版面配置區 2"/>
          <p:cNvSpPr>
            <a:spLocks noGrp="1"/>
          </p:cNvSpPr>
          <p:nvPr>
            <p:ph idx="1"/>
          </p:nvPr>
        </p:nvSpPr>
        <p:spPr/>
        <p:txBody>
          <a:bodyPr/>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B1B2D6D1-F74D-E944-A002-65F0524EFF93}" type="datetime1">
              <a:rPr lang="en-GB" altLang="zh-CN"/>
              <a:pPr>
                <a:defRPr/>
              </a:pPr>
              <a:t>13/03/2019</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6" name="Rectangle 6"/>
          <p:cNvSpPr>
            <a:spLocks noGrp="1" noChangeArrowheads="1"/>
          </p:cNvSpPr>
          <p:nvPr>
            <p:ph type="sldNum" sz="quarter" idx="12"/>
          </p:nvPr>
        </p:nvSpPr>
        <p:spPr>
          <a:ln/>
        </p:spPr>
        <p:txBody>
          <a:bodyPr/>
          <a:lstStyle>
            <a:lvl1pPr>
              <a:defRPr/>
            </a:lvl1pPr>
          </a:lstStyle>
          <a:p>
            <a:pPr>
              <a:defRPr/>
            </a:pPr>
            <a:fld id="{F85A0ED5-3C67-A940-BE1C-9D228A8F5C85}" type="slidenum">
              <a:rPr lang="en-US" altLang="zh-CN"/>
              <a:pPr>
                <a:defRPr/>
              </a:pPr>
              <a:t>‹#›</a:t>
            </a:fld>
            <a:endParaRPr lang="en-US" altLang="zh-CN"/>
          </a:p>
        </p:txBody>
      </p:sp>
    </p:spTree>
    <p:extLst>
      <p:ext uri="{BB962C8B-B14F-4D97-AF65-F5344CB8AC3E}">
        <p14:creationId xmlns:p14="http://schemas.microsoft.com/office/powerpoint/2010/main" val="4029900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頭">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lstStyle>
            <a:lvl1pPr algn="l">
              <a:defRPr sz="4000" b="1" cap="all"/>
            </a:lvl1pPr>
          </a:lstStyle>
          <a:p>
            <a:r>
              <a:rPr lang="zh-CN" altLang="en-US"/>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fld id="{9705736E-B4AA-8C4B-96EF-0CD01850D3F9}" type="datetime1">
              <a:rPr lang="en-GB" altLang="zh-CN"/>
              <a:pPr>
                <a:defRPr/>
              </a:pPr>
              <a:t>13/03/2019</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6" name="Rectangle 6"/>
          <p:cNvSpPr>
            <a:spLocks noGrp="1" noChangeArrowheads="1"/>
          </p:cNvSpPr>
          <p:nvPr>
            <p:ph type="sldNum" sz="quarter" idx="12"/>
          </p:nvPr>
        </p:nvSpPr>
        <p:spPr>
          <a:ln/>
        </p:spPr>
        <p:txBody>
          <a:bodyPr/>
          <a:lstStyle>
            <a:lvl1pPr>
              <a:defRPr/>
            </a:lvl1pPr>
          </a:lstStyle>
          <a:p>
            <a:pPr>
              <a:defRPr/>
            </a:pPr>
            <a:fld id="{F2BA6B9E-0648-E84E-9805-584659370E1A}" type="slidenum">
              <a:rPr lang="en-US" altLang="zh-CN"/>
              <a:pPr>
                <a:defRPr/>
              </a:pPr>
              <a:t>‹#›</a:t>
            </a:fld>
            <a:endParaRPr lang="en-US" altLang="zh-CN"/>
          </a:p>
        </p:txBody>
      </p:sp>
    </p:spTree>
    <p:extLst>
      <p:ext uri="{BB962C8B-B14F-4D97-AF65-F5344CB8AC3E}">
        <p14:creationId xmlns:p14="http://schemas.microsoft.com/office/powerpoint/2010/main" val="3151721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按一下以編輯母片標題樣式</a:t>
            </a:r>
            <a:endParaRPr lang="zh-TW" altLang="en-US"/>
          </a:p>
        </p:txBody>
      </p:sp>
      <p:sp>
        <p:nvSpPr>
          <p:cNvPr id="3" name="內容版面配置區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4" name="內容版面配置區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fld id="{D519EFE6-57A9-6A45-9B46-6F66B0F05D18}" type="datetime1">
              <a:rPr lang="en-GB" altLang="zh-CN"/>
              <a:pPr>
                <a:defRPr/>
              </a:pPr>
              <a:t>13/03/2019</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7" name="Rectangle 6"/>
          <p:cNvSpPr>
            <a:spLocks noGrp="1" noChangeArrowheads="1"/>
          </p:cNvSpPr>
          <p:nvPr>
            <p:ph type="sldNum" sz="quarter" idx="12"/>
          </p:nvPr>
        </p:nvSpPr>
        <p:spPr>
          <a:ln/>
        </p:spPr>
        <p:txBody>
          <a:bodyPr/>
          <a:lstStyle>
            <a:lvl1pPr>
              <a:defRPr/>
            </a:lvl1pPr>
          </a:lstStyle>
          <a:p>
            <a:pPr>
              <a:defRPr/>
            </a:pPr>
            <a:fld id="{330777F7-9939-234F-A39E-D6C7CCC0E57E}" type="slidenum">
              <a:rPr lang="en-US" altLang="zh-CN"/>
              <a:pPr>
                <a:defRPr/>
              </a:pPr>
              <a:t>‹#›</a:t>
            </a:fld>
            <a:endParaRPr lang="en-US" altLang="zh-CN"/>
          </a:p>
        </p:txBody>
      </p:sp>
    </p:spTree>
    <p:extLst>
      <p:ext uri="{BB962C8B-B14F-4D97-AF65-F5344CB8AC3E}">
        <p14:creationId xmlns:p14="http://schemas.microsoft.com/office/powerpoint/2010/main" val="4216348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CN" altLang="en-US"/>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pPr>
              <a:defRPr/>
            </a:pPr>
            <a:fld id="{F4AFCD04-488C-DB4C-86A3-CE6459B84CCE}" type="datetime1">
              <a:rPr lang="en-GB" altLang="zh-CN"/>
              <a:pPr>
                <a:defRPr/>
              </a:pPr>
              <a:t>13/03/2019</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9" name="Rectangle 6"/>
          <p:cNvSpPr>
            <a:spLocks noGrp="1" noChangeArrowheads="1"/>
          </p:cNvSpPr>
          <p:nvPr>
            <p:ph type="sldNum" sz="quarter" idx="12"/>
          </p:nvPr>
        </p:nvSpPr>
        <p:spPr>
          <a:ln/>
        </p:spPr>
        <p:txBody>
          <a:bodyPr/>
          <a:lstStyle>
            <a:lvl1pPr>
              <a:defRPr/>
            </a:lvl1pPr>
          </a:lstStyle>
          <a:p>
            <a:pPr>
              <a:defRPr/>
            </a:pPr>
            <a:fld id="{078D3A7F-6EDD-8E4E-92EE-DE7D675FC85D}" type="slidenum">
              <a:rPr lang="en-US" altLang="zh-CN"/>
              <a:pPr>
                <a:defRPr/>
              </a:pPr>
              <a:t>‹#›</a:t>
            </a:fld>
            <a:endParaRPr lang="en-US" altLang="zh-CN"/>
          </a:p>
        </p:txBody>
      </p:sp>
    </p:spTree>
    <p:extLst>
      <p:ext uri="{BB962C8B-B14F-4D97-AF65-F5344CB8AC3E}">
        <p14:creationId xmlns:p14="http://schemas.microsoft.com/office/powerpoint/2010/main" val="380594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vl1pPr>
          </a:lstStyle>
          <a:p>
            <a:pPr>
              <a:defRPr/>
            </a:pPr>
            <a:fld id="{5ED4E581-A72F-BC4B-83D2-A28F9690F0F7}" type="datetime1">
              <a:rPr lang="en-GB" altLang="zh-CN"/>
              <a:pPr>
                <a:defRPr/>
              </a:pPr>
              <a:t>13/03/2019</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5" name="Rectangle 6"/>
          <p:cNvSpPr>
            <a:spLocks noGrp="1" noChangeArrowheads="1"/>
          </p:cNvSpPr>
          <p:nvPr>
            <p:ph type="sldNum" sz="quarter" idx="12"/>
          </p:nvPr>
        </p:nvSpPr>
        <p:spPr>
          <a:ln/>
        </p:spPr>
        <p:txBody>
          <a:bodyPr/>
          <a:lstStyle>
            <a:lvl1pPr>
              <a:defRPr/>
            </a:lvl1pPr>
          </a:lstStyle>
          <a:p>
            <a:pPr>
              <a:defRPr/>
            </a:pPr>
            <a:fld id="{CE86F5BF-2E1D-FB4C-8747-9EBE6E0810B5}" type="slidenum">
              <a:rPr lang="en-US" altLang="zh-CN"/>
              <a:pPr>
                <a:defRPr/>
              </a:pPr>
              <a:t>‹#›</a:t>
            </a:fld>
            <a:endParaRPr lang="en-US" altLang="zh-CN"/>
          </a:p>
        </p:txBody>
      </p:sp>
    </p:spTree>
    <p:extLst>
      <p:ext uri="{BB962C8B-B14F-4D97-AF65-F5344CB8AC3E}">
        <p14:creationId xmlns:p14="http://schemas.microsoft.com/office/powerpoint/2010/main" val="1311994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2020E7CB-44EF-E147-A48D-C07F900814A9}" type="datetime1">
              <a:rPr lang="en-GB" altLang="zh-CN"/>
              <a:pPr>
                <a:defRPr/>
              </a:pPr>
              <a:t>13/03/2019</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4" name="Rectangle 6"/>
          <p:cNvSpPr>
            <a:spLocks noGrp="1" noChangeArrowheads="1"/>
          </p:cNvSpPr>
          <p:nvPr>
            <p:ph type="sldNum" sz="quarter" idx="12"/>
          </p:nvPr>
        </p:nvSpPr>
        <p:spPr>
          <a:ln/>
        </p:spPr>
        <p:txBody>
          <a:bodyPr/>
          <a:lstStyle>
            <a:lvl1pPr>
              <a:defRPr/>
            </a:lvl1pPr>
          </a:lstStyle>
          <a:p>
            <a:pPr>
              <a:defRPr/>
            </a:pPr>
            <a:fld id="{4E6E155C-8FE2-A24F-BAA5-06373F391F05}" type="slidenum">
              <a:rPr lang="en-US" altLang="zh-CN"/>
              <a:pPr>
                <a:defRPr/>
              </a:pPr>
              <a:t>‹#›</a:t>
            </a:fld>
            <a:endParaRPr lang="en-US" altLang="zh-CN"/>
          </a:p>
        </p:txBody>
      </p:sp>
    </p:spTree>
    <p:extLst>
      <p:ext uri="{BB962C8B-B14F-4D97-AF65-F5344CB8AC3E}">
        <p14:creationId xmlns:p14="http://schemas.microsoft.com/office/powerpoint/2010/main" val="4026833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CN" altLang="en-US"/>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按一下以編輯母片文字樣式</a:t>
            </a:r>
          </a:p>
          <a:p>
            <a:pPr lvl="1"/>
            <a:r>
              <a:rPr lang="zh-CN" altLang="en-US"/>
              <a:t>第二層</a:t>
            </a:r>
          </a:p>
          <a:p>
            <a:pPr lvl="2"/>
            <a:r>
              <a:rPr lang="zh-CN" altLang="en-US"/>
              <a:t>第三層</a:t>
            </a:r>
          </a:p>
          <a:p>
            <a:pPr lvl="3"/>
            <a:r>
              <a:rPr lang="zh-CN" altLang="en-US"/>
              <a:t>第四層</a:t>
            </a:r>
          </a:p>
          <a:p>
            <a:pPr lvl="4"/>
            <a:r>
              <a:rPr lang="zh-CN" altLang="en-US"/>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6739F746-2A21-884F-9F50-4C96D8370C16}" type="datetime1">
              <a:rPr lang="en-GB" altLang="zh-CN"/>
              <a:pPr>
                <a:defRPr/>
              </a:pPr>
              <a:t>13/03/2019</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7" name="Rectangle 6"/>
          <p:cNvSpPr>
            <a:spLocks noGrp="1" noChangeArrowheads="1"/>
          </p:cNvSpPr>
          <p:nvPr>
            <p:ph type="sldNum" sz="quarter" idx="12"/>
          </p:nvPr>
        </p:nvSpPr>
        <p:spPr>
          <a:ln/>
        </p:spPr>
        <p:txBody>
          <a:bodyPr/>
          <a:lstStyle>
            <a:lvl1pPr>
              <a:defRPr/>
            </a:lvl1pPr>
          </a:lstStyle>
          <a:p>
            <a:pPr>
              <a:defRPr/>
            </a:pPr>
            <a:fld id="{E04B40AA-4B52-6E4D-9DDD-27E38F5FC297}" type="slidenum">
              <a:rPr lang="en-US" altLang="zh-CN"/>
              <a:pPr>
                <a:defRPr/>
              </a:pPr>
              <a:t>‹#›</a:t>
            </a:fld>
            <a:endParaRPr lang="en-US" altLang="zh-CN"/>
          </a:p>
        </p:txBody>
      </p:sp>
    </p:spTree>
    <p:extLst>
      <p:ext uri="{BB962C8B-B14F-4D97-AF65-F5344CB8AC3E}">
        <p14:creationId xmlns:p14="http://schemas.microsoft.com/office/powerpoint/2010/main" val="592419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CN" altLang="en-US"/>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7DC7163D-0054-8041-A442-3B097519BF8D}" type="datetime1">
              <a:rPr lang="en-GB" altLang="zh-CN"/>
              <a:pPr>
                <a:defRPr/>
              </a:pPr>
              <a:t>13/03/2019</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www.uic.edu.hk/~xlpeng</a:t>
            </a:r>
          </a:p>
        </p:txBody>
      </p:sp>
      <p:sp>
        <p:nvSpPr>
          <p:cNvPr id="7" name="Rectangle 6"/>
          <p:cNvSpPr>
            <a:spLocks noGrp="1" noChangeArrowheads="1"/>
          </p:cNvSpPr>
          <p:nvPr>
            <p:ph type="sldNum" sz="quarter" idx="12"/>
          </p:nvPr>
        </p:nvSpPr>
        <p:spPr>
          <a:ln/>
        </p:spPr>
        <p:txBody>
          <a:bodyPr/>
          <a:lstStyle>
            <a:lvl1pPr>
              <a:defRPr/>
            </a:lvl1pPr>
          </a:lstStyle>
          <a:p>
            <a:pPr>
              <a:defRPr/>
            </a:pPr>
            <a:fld id="{E86A43F5-A689-4449-9233-D0E92F2E96A7}" type="slidenum">
              <a:rPr lang="en-US" altLang="zh-CN"/>
              <a:pPr>
                <a:defRPr/>
              </a:pPr>
              <a:t>‹#›</a:t>
            </a:fld>
            <a:endParaRPr lang="en-US" altLang="zh-CN"/>
          </a:p>
        </p:txBody>
      </p:sp>
    </p:spTree>
    <p:extLst>
      <p:ext uri="{BB962C8B-B14F-4D97-AF65-F5344CB8AC3E}">
        <p14:creationId xmlns:p14="http://schemas.microsoft.com/office/powerpoint/2010/main" val="4066642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zh-CN"/>
              <a:t>单击此处编辑母版标题样式</a:t>
            </a:r>
          </a:p>
        </p:txBody>
      </p:sp>
      <p:sp>
        <p:nvSpPr>
          <p:cNvPr id="31747" name="Rectangle 3"/>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zh-CN"/>
              <a:t>单击此处编辑母版文本样式</a:t>
            </a:r>
          </a:p>
          <a:p>
            <a:pPr lvl="1"/>
            <a:r>
              <a:rPr lang="en-US" altLang="zh-CN"/>
              <a:t>第二级</a:t>
            </a:r>
          </a:p>
          <a:p>
            <a:pPr lvl="2"/>
            <a:r>
              <a:rPr lang="en-US" altLang="zh-CN"/>
              <a:t>第三级</a:t>
            </a:r>
          </a:p>
          <a:p>
            <a:pPr lvl="3"/>
            <a:r>
              <a:rPr lang="en-US" altLang="zh-CN"/>
              <a:t>第四级</a:t>
            </a:r>
          </a:p>
          <a:p>
            <a:pPr lvl="4"/>
            <a:r>
              <a:rPr lang="en-US" altLang="zh-CN"/>
              <a:t>第五级</a:t>
            </a:r>
          </a:p>
        </p:txBody>
      </p:sp>
      <p:sp>
        <p:nvSpPr>
          <p:cNvPr id="31748" name="Rectangle 4"/>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latin typeface="+mj-lt"/>
              </a:defRPr>
            </a:lvl1pPr>
          </a:lstStyle>
          <a:p>
            <a:pPr>
              <a:defRPr/>
            </a:pPr>
            <a:fld id="{E726FDB4-425B-804D-B166-B108BF7159CF}" type="datetime1">
              <a:rPr lang="en-GB" altLang="zh-CN"/>
              <a:pPr>
                <a:defRPr/>
              </a:pPr>
              <a:t>13/03/2019</a:t>
            </a:fld>
            <a:endParaRPr lang="en-US" altLang="zh-CN"/>
          </a:p>
        </p:txBody>
      </p:sp>
      <p:sp>
        <p:nvSpPr>
          <p:cNvPr id="3174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ctr">
              <a:spcBef>
                <a:spcPct val="0"/>
              </a:spcBef>
              <a:buClrTx/>
              <a:buSzTx/>
              <a:buFontTx/>
              <a:buNone/>
              <a:defRPr sz="1200">
                <a:latin typeface="+mj-lt"/>
              </a:defRPr>
            </a:lvl1pPr>
          </a:lstStyle>
          <a:p>
            <a:pPr>
              <a:defRPr/>
            </a:pPr>
            <a:r>
              <a:rPr lang="en-US" altLang="zh-CN"/>
              <a:t>www.uic.edu.hk/~xlpeng</a:t>
            </a:r>
          </a:p>
        </p:txBody>
      </p:sp>
      <p:sp>
        <p:nvSpPr>
          <p:cNvPr id="31750" name="Rectangle 6"/>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latin typeface="+mj-lt"/>
              </a:defRPr>
            </a:lvl1pPr>
          </a:lstStyle>
          <a:p>
            <a:pPr>
              <a:defRPr/>
            </a:pPr>
            <a:fld id="{43C0BB7F-7691-0442-8F8D-0AFC6888406C}" type="slidenum">
              <a:rPr lang="en-US" altLang="zh-CN"/>
              <a:pPr>
                <a:defRPr/>
              </a:pPr>
              <a:t>‹#›</a:t>
            </a:fld>
            <a:endParaRPr lang="en-US" altLang="zh-CN"/>
          </a:p>
        </p:txBody>
      </p:sp>
      <p:sp>
        <p:nvSpPr>
          <p:cNvPr id="1031" name="Freeform 7"/>
          <p:cNvSpPr>
            <a:spLocks noChangeArrowheads="1"/>
          </p:cNvSpPr>
          <p:nvPr/>
        </p:nvSpPr>
        <p:spPr bwMode="auto">
          <a:xfrm>
            <a:off x="381000" y="228600"/>
            <a:ext cx="8229600" cy="6096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zh-TW" altLang="en-US"/>
          </a:p>
        </p:txBody>
      </p:sp>
      <p:sp>
        <p:nvSpPr>
          <p:cNvPr id="31752"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TW" altLang="en-US"/>
          </a:p>
        </p:txBody>
      </p:sp>
    </p:spTree>
  </p:cSld>
  <p:clrMap bg1="lt1" tx1="dk1" bg2="lt2" tx2="dk2" accent1="accent1" accent2="accent2" accent3="accent3" accent4="accent4" accent5="accent5" accent6="accent6" hlink="hlink" folHlink="folHlink"/>
  <p:sldLayoutIdLst>
    <p:sldLayoutId id="2147483817"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hf hdr="0" ftr="0"/>
  <p:txStyles>
    <p:titleStyle>
      <a:lvl1pPr algn="l" rtl="0" fontAlgn="base">
        <a:spcBef>
          <a:spcPct val="0"/>
        </a:spcBef>
        <a:spcAft>
          <a:spcPct val="0"/>
        </a:spcAft>
        <a:defRPr kumimoji="1" sz="4200">
          <a:solidFill>
            <a:schemeClr val="tx2"/>
          </a:solidFill>
          <a:latin typeface="+mj-lt"/>
          <a:ea typeface="+mj-ea"/>
          <a:cs typeface="+mj-cs"/>
        </a:defRPr>
      </a:lvl1pPr>
      <a:lvl2pPr algn="l" rtl="0" fontAlgn="base">
        <a:spcBef>
          <a:spcPct val="0"/>
        </a:spcBef>
        <a:spcAft>
          <a:spcPct val="0"/>
        </a:spcAft>
        <a:defRPr kumimoji="1" sz="4200">
          <a:solidFill>
            <a:schemeClr val="tx2"/>
          </a:solidFill>
          <a:latin typeface="Garamond" charset="0"/>
          <a:ea typeface="宋体" charset="0"/>
          <a:cs typeface="宋体" charset="0"/>
        </a:defRPr>
      </a:lvl2pPr>
      <a:lvl3pPr algn="l" rtl="0" fontAlgn="base">
        <a:spcBef>
          <a:spcPct val="0"/>
        </a:spcBef>
        <a:spcAft>
          <a:spcPct val="0"/>
        </a:spcAft>
        <a:defRPr kumimoji="1" sz="4200">
          <a:solidFill>
            <a:schemeClr val="tx2"/>
          </a:solidFill>
          <a:latin typeface="Garamond" charset="0"/>
          <a:ea typeface="宋体" charset="0"/>
          <a:cs typeface="宋体" charset="0"/>
        </a:defRPr>
      </a:lvl3pPr>
      <a:lvl4pPr algn="l" rtl="0" fontAlgn="base">
        <a:spcBef>
          <a:spcPct val="0"/>
        </a:spcBef>
        <a:spcAft>
          <a:spcPct val="0"/>
        </a:spcAft>
        <a:defRPr kumimoji="1" sz="4200">
          <a:solidFill>
            <a:schemeClr val="tx2"/>
          </a:solidFill>
          <a:latin typeface="Garamond" charset="0"/>
          <a:ea typeface="宋体" charset="0"/>
          <a:cs typeface="宋体" charset="0"/>
        </a:defRPr>
      </a:lvl4pPr>
      <a:lvl5pPr algn="l" rtl="0" fontAlgn="base">
        <a:spcBef>
          <a:spcPct val="0"/>
        </a:spcBef>
        <a:spcAft>
          <a:spcPct val="0"/>
        </a:spcAft>
        <a:defRPr kumimoji="1" sz="4200">
          <a:solidFill>
            <a:schemeClr val="tx2"/>
          </a:solidFill>
          <a:latin typeface="Garamond" charset="0"/>
          <a:ea typeface="宋体" charset="0"/>
          <a:cs typeface="宋体" charset="0"/>
        </a:defRPr>
      </a:lvl5pPr>
      <a:lvl6pPr marL="457200" algn="l" rtl="0" fontAlgn="base">
        <a:spcBef>
          <a:spcPct val="0"/>
        </a:spcBef>
        <a:spcAft>
          <a:spcPct val="0"/>
        </a:spcAft>
        <a:defRPr sz="4200">
          <a:solidFill>
            <a:schemeClr val="tx2"/>
          </a:solidFill>
          <a:latin typeface="Garamond" charset="0"/>
          <a:ea typeface="宋体" charset="0"/>
          <a:cs typeface="宋体" charset="0"/>
        </a:defRPr>
      </a:lvl6pPr>
      <a:lvl7pPr marL="914400" algn="l" rtl="0" fontAlgn="base">
        <a:spcBef>
          <a:spcPct val="0"/>
        </a:spcBef>
        <a:spcAft>
          <a:spcPct val="0"/>
        </a:spcAft>
        <a:defRPr sz="4200">
          <a:solidFill>
            <a:schemeClr val="tx2"/>
          </a:solidFill>
          <a:latin typeface="Garamond" charset="0"/>
          <a:ea typeface="宋体" charset="0"/>
          <a:cs typeface="宋体" charset="0"/>
        </a:defRPr>
      </a:lvl7pPr>
      <a:lvl8pPr marL="1371600" algn="l" rtl="0" fontAlgn="base">
        <a:spcBef>
          <a:spcPct val="0"/>
        </a:spcBef>
        <a:spcAft>
          <a:spcPct val="0"/>
        </a:spcAft>
        <a:defRPr sz="4200">
          <a:solidFill>
            <a:schemeClr val="tx2"/>
          </a:solidFill>
          <a:latin typeface="Garamond" charset="0"/>
          <a:ea typeface="宋体" charset="0"/>
          <a:cs typeface="宋体" charset="0"/>
        </a:defRPr>
      </a:lvl8pPr>
      <a:lvl9pPr marL="1828800" algn="l" rtl="0" fontAlgn="base">
        <a:spcBef>
          <a:spcPct val="0"/>
        </a:spcBef>
        <a:spcAft>
          <a:spcPct val="0"/>
        </a:spcAft>
        <a:defRPr sz="4200">
          <a:solidFill>
            <a:schemeClr val="tx2"/>
          </a:solidFill>
          <a:latin typeface="Garamond" charset="0"/>
          <a:ea typeface="宋体" charset="0"/>
          <a:cs typeface="宋体" charset="0"/>
        </a:defRPr>
      </a:lvl9pPr>
    </p:titleStyle>
    <p:bodyStyle>
      <a:lvl1pPr marL="342900" indent="-342900" algn="l" rtl="0" fontAlgn="base">
        <a:spcBef>
          <a:spcPct val="20000"/>
        </a:spcBef>
        <a:spcAft>
          <a:spcPct val="0"/>
        </a:spcAft>
        <a:buClr>
          <a:schemeClr val="accent1"/>
        </a:buClr>
        <a:buSzPct val="65000"/>
        <a:buFont typeface="Wingdings" charset="0"/>
        <a:buChar char="n"/>
        <a:defRPr kumimoji="1" sz="30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charset="0"/>
        <a:buChar char="q"/>
        <a:defRPr kumimoji="1" sz="26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charset="0"/>
        <a:buChar char="n"/>
        <a:defRPr kumimoji="1" sz="2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charset="0"/>
        <a:buChar char="q"/>
        <a:defRPr kumimoji="1" sz="20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charset="0"/>
        <a:buChar char="§"/>
        <a:defRPr kumimoji="1" sz="2000">
          <a:solidFill>
            <a:schemeClr val="tx1"/>
          </a:solidFill>
          <a:latin typeface="+mn-lt"/>
          <a:ea typeface="+mn-ea"/>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9pPr>
    </p:bodyStyle>
    <p:otherStyle>
      <a:defPPr>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6pPr>
            <a:lvl7pPr marL="29718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7pPr>
            <a:lvl8pPr marL="34290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8pPr>
            <a:lvl9pPr marL="38862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9pPr>
          </a:lstStyle>
          <a:p>
            <a:pPr eaLnBrk="1" hangingPunct="1">
              <a:defRPr/>
            </a:pPr>
            <a:fld id="{7F8738E7-2121-8540-81BF-1CB1897EAEE5}" type="datetime1">
              <a:rPr lang="en-GB" altLang="zh-CN" smtClean="0">
                <a:latin typeface="Garamond" charset="0"/>
              </a:rPr>
              <a:pPr eaLnBrk="1" hangingPunct="1">
                <a:defRPr/>
              </a:pPr>
              <a:t>13/03/2019</a:t>
            </a:fld>
            <a:endParaRPr lang="en-US" altLang="zh-CN">
              <a:latin typeface="Garamond" charset="0"/>
            </a:endParaRPr>
          </a:p>
        </p:txBody>
      </p:sp>
      <p:sp>
        <p:nvSpPr>
          <p:cNvPr id="3075"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6pPr>
            <a:lvl7pPr marL="29718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7pPr>
            <a:lvl8pPr marL="34290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8pPr>
            <a:lvl9pPr marL="3886200" indent="-228600" eaLnBrk="0" fontAlgn="base" hangingPunct="0">
              <a:spcBef>
                <a:spcPct val="20000"/>
              </a:spcBef>
              <a:spcAft>
                <a:spcPct val="0"/>
              </a:spcAft>
              <a:buClr>
                <a:schemeClr val="accent1"/>
              </a:buClr>
              <a:buSzPct val="65000"/>
              <a:buFont typeface="Wingdings" charset="0"/>
              <a:defRPr>
                <a:solidFill>
                  <a:schemeClr val="tx1"/>
                </a:solidFill>
                <a:latin typeface="Arial" charset="0"/>
                <a:ea typeface="宋体" charset="0"/>
                <a:cs typeface="宋体" charset="0"/>
              </a:defRPr>
            </a:lvl9pPr>
          </a:lstStyle>
          <a:p>
            <a:pPr eaLnBrk="1" hangingPunct="1">
              <a:defRPr/>
            </a:pPr>
            <a:fld id="{25E4A870-E1D3-8B40-88F0-9D2D646FD873}" type="slidenum">
              <a:rPr lang="en-US" altLang="zh-CN" smtClean="0">
                <a:latin typeface="Garamond" charset="0"/>
              </a:rPr>
              <a:pPr eaLnBrk="1" hangingPunct="1">
                <a:defRPr/>
              </a:pPr>
              <a:t>1</a:t>
            </a:fld>
            <a:endParaRPr lang="en-US" altLang="zh-CN">
              <a:latin typeface="Garamond" charset="0"/>
            </a:endParaRPr>
          </a:p>
        </p:txBody>
      </p:sp>
      <p:sp>
        <p:nvSpPr>
          <p:cNvPr id="3077" name="Rectangle 2"/>
          <p:cNvSpPr>
            <a:spLocks noGrp="1" noChangeArrowheads="1"/>
          </p:cNvSpPr>
          <p:nvPr>
            <p:ph type="title"/>
          </p:nvPr>
        </p:nvSpPr>
        <p:spPr>
          <a:xfrm>
            <a:off x="755650" y="1628775"/>
            <a:ext cx="7772400" cy="785813"/>
          </a:xfrm>
        </p:spPr>
        <p:txBody>
          <a:bodyPr/>
          <a:lstStyle/>
          <a:p>
            <a:pPr>
              <a:defRPr/>
            </a:pPr>
            <a:r>
              <a:rPr kumimoji="0" lang="en-GB" altLang="zh-TW" sz="3800" b="1" dirty="0">
                <a:latin typeface="Garamond" charset="0"/>
                <a:ea typeface="宋体" charset="0"/>
              </a:rPr>
              <a:t>Lecture</a:t>
            </a:r>
            <a:r>
              <a:rPr kumimoji="0" lang="zh-CN" altLang="en-US" sz="3800" b="1" dirty="0">
                <a:latin typeface="Garamond" charset="0"/>
                <a:ea typeface="宋体" charset="0"/>
              </a:rPr>
              <a:t> </a:t>
            </a:r>
            <a:r>
              <a:rPr kumimoji="0" lang="en-US" altLang="zh-CN" sz="3800" b="1" dirty="0">
                <a:latin typeface="Garamond" charset="0"/>
                <a:ea typeface="宋体" charset="0"/>
              </a:rPr>
              <a:t>6:</a:t>
            </a:r>
            <a:r>
              <a:rPr kumimoji="0" lang="zh-CN" altLang="en-US" sz="3800" b="1" dirty="0">
                <a:latin typeface="Garamond" charset="0"/>
                <a:ea typeface="宋体" charset="0"/>
              </a:rPr>
              <a:t> </a:t>
            </a:r>
            <a:r>
              <a:rPr kumimoji="0" lang="en-US" altLang="zh-CN" sz="3800" b="1" dirty="0">
                <a:latin typeface="Garamond" charset="0"/>
                <a:ea typeface="宋体" charset="0"/>
              </a:rPr>
              <a:t>Optimization</a:t>
            </a:r>
            <a:r>
              <a:rPr kumimoji="0" lang="zh-CN" altLang="en-US" sz="3800" b="1" dirty="0">
                <a:latin typeface="Garamond" charset="0"/>
                <a:ea typeface="宋体" charset="0"/>
              </a:rPr>
              <a:t> </a:t>
            </a:r>
            <a:r>
              <a:rPr kumimoji="0" lang="en-US" altLang="zh-CN" sz="3800" b="1" dirty="0">
                <a:latin typeface="Garamond" charset="0"/>
                <a:ea typeface="宋体" charset="0"/>
              </a:rPr>
              <a:t>of</a:t>
            </a:r>
            <a:r>
              <a:rPr kumimoji="0" lang="zh-CN" altLang="en-US" sz="3800" b="1" dirty="0">
                <a:latin typeface="Garamond" charset="0"/>
                <a:ea typeface="宋体" charset="0"/>
              </a:rPr>
              <a:t> </a:t>
            </a:r>
            <a:r>
              <a:rPr kumimoji="0" lang="en-US" altLang="zh-CN" sz="3800" b="1" dirty="0">
                <a:latin typeface="Garamond" charset="0"/>
                <a:ea typeface="宋体" charset="0"/>
              </a:rPr>
              <a:t>Discrete</a:t>
            </a:r>
            <a:r>
              <a:rPr kumimoji="0" lang="zh-CN" altLang="en-US" sz="3800" b="1" dirty="0">
                <a:latin typeface="Garamond" charset="0"/>
                <a:ea typeface="宋体" charset="0"/>
              </a:rPr>
              <a:t> </a:t>
            </a:r>
            <a:r>
              <a:rPr kumimoji="0" lang="en-US" altLang="zh-CN" sz="3800" b="1" dirty="0">
                <a:latin typeface="Garamond" charset="0"/>
                <a:ea typeface="宋体" charset="0"/>
              </a:rPr>
              <a:t>Models</a:t>
            </a:r>
            <a:endParaRPr kumimoji="0" lang="en-US" altLang="zh-TW" sz="3800" b="1" dirty="0">
              <a:solidFill>
                <a:schemeClr val="tx1"/>
              </a:solidFill>
              <a:latin typeface="Garamond" charset="0"/>
              <a:ea typeface="宋体" charset="0"/>
            </a:endParaRPr>
          </a:p>
        </p:txBody>
      </p:sp>
      <p:sp>
        <p:nvSpPr>
          <p:cNvPr id="3078" name="Rectangle 3"/>
          <p:cNvSpPr>
            <a:spLocks noGrp="1" noChangeArrowheads="1"/>
          </p:cNvSpPr>
          <p:nvPr>
            <p:ph type="body" idx="1"/>
          </p:nvPr>
        </p:nvSpPr>
        <p:spPr>
          <a:xfrm>
            <a:off x="3995738" y="3573463"/>
            <a:ext cx="4679950" cy="2438400"/>
          </a:xfrm>
        </p:spPr>
        <p:txBody>
          <a:bodyPr/>
          <a:lstStyle/>
          <a:p>
            <a:pPr>
              <a:lnSpc>
                <a:spcPct val="90000"/>
              </a:lnSpc>
              <a:buFont typeface="Wingdings" charset="0"/>
              <a:buNone/>
              <a:defRPr/>
            </a:pPr>
            <a:r>
              <a:rPr kumimoji="0" lang="en-US" altLang="zh-TW" sz="2800" dirty="0">
                <a:solidFill>
                  <a:srgbClr val="003399"/>
                </a:solidFill>
                <a:latin typeface="Arial" charset="0"/>
                <a:ea typeface="宋体" charset="0"/>
              </a:rPr>
              <a:t>Ref</a:t>
            </a:r>
            <a:r>
              <a:rPr kumimoji="0" lang="en-US" altLang="zh-CN" sz="2800" dirty="0">
                <a:solidFill>
                  <a:srgbClr val="003399"/>
                </a:solidFill>
                <a:latin typeface="Arial" charset="0"/>
                <a:ea typeface="宋体" charset="0"/>
              </a:rPr>
              <a:t>:</a:t>
            </a:r>
            <a:r>
              <a:rPr kumimoji="0" lang="zh-CN" altLang="en-US" sz="2800" dirty="0">
                <a:solidFill>
                  <a:srgbClr val="003399"/>
                </a:solidFill>
                <a:latin typeface="Arial" charset="0"/>
                <a:ea typeface="宋体" charset="0"/>
              </a:rPr>
              <a:t> </a:t>
            </a:r>
            <a:r>
              <a:rPr kumimoji="0" lang="en-US" altLang="zh-CN" sz="2800" dirty="0">
                <a:solidFill>
                  <a:srgbClr val="003399"/>
                </a:solidFill>
                <a:latin typeface="Arial" charset="0"/>
                <a:ea typeface="宋体" charset="0"/>
              </a:rPr>
              <a:t>Textbook</a:t>
            </a:r>
            <a:r>
              <a:rPr kumimoji="0" lang="zh-CN" altLang="en-US" sz="2800" dirty="0">
                <a:solidFill>
                  <a:srgbClr val="003399"/>
                </a:solidFill>
                <a:latin typeface="Arial" charset="0"/>
                <a:ea typeface="宋体" charset="0"/>
              </a:rPr>
              <a:t> </a:t>
            </a:r>
            <a:r>
              <a:rPr kumimoji="0" lang="en-US" altLang="zh-CN" sz="2800" dirty="0">
                <a:solidFill>
                  <a:srgbClr val="003399"/>
                </a:solidFill>
                <a:latin typeface="Arial" charset="0"/>
                <a:ea typeface="宋体" charset="0"/>
              </a:rPr>
              <a:t>Chapter</a:t>
            </a:r>
            <a:r>
              <a:rPr kumimoji="0" lang="zh-CN" altLang="en-US" sz="2800" dirty="0">
                <a:solidFill>
                  <a:srgbClr val="003399"/>
                </a:solidFill>
                <a:latin typeface="Arial" charset="0"/>
                <a:ea typeface="宋体" charset="0"/>
              </a:rPr>
              <a:t> </a:t>
            </a:r>
            <a:r>
              <a:rPr kumimoji="0" lang="en-US" altLang="zh-CN" sz="2800" dirty="0">
                <a:solidFill>
                  <a:srgbClr val="003399"/>
                </a:solidFill>
                <a:latin typeface="Arial" charset="0"/>
                <a:ea typeface="宋体" charset="0"/>
              </a:rPr>
              <a:t>7</a:t>
            </a:r>
            <a:endParaRPr kumimoji="0" lang="en-US" altLang="zh-TW" sz="2800" dirty="0">
              <a:latin typeface="Arial" charset="0"/>
              <a:ea typeface="宋体" charset="0"/>
            </a:endParaRPr>
          </a:p>
          <a:p>
            <a:pPr>
              <a:lnSpc>
                <a:spcPct val="90000"/>
              </a:lnSpc>
              <a:buFont typeface="Wingdings" charset="0"/>
              <a:buNone/>
              <a:defRPr/>
            </a:pPr>
            <a:r>
              <a:rPr kumimoji="0" lang="en-US" altLang="zh-TW" sz="2600" dirty="0">
                <a:latin typeface="Arial" charset="0"/>
                <a:ea typeface="宋体" charset="0"/>
              </a:rPr>
              <a:t>					</a:t>
            </a:r>
          </a:p>
        </p:txBody>
      </p:sp>
      <p:sp>
        <p:nvSpPr>
          <p:cNvPr id="3079" name="Rectangle 4"/>
          <p:cNvSpPr>
            <a:spLocks noChangeArrowheads="1"/>
          </p:cNvSpPr>
          <p:nvPr/>
        </p:nvSpPr>
        <p:spPr bwMode="auto">
          <a:xfrm>
            <a:off x="395288" y="333375"/>
            <a:ext cx="7632700" cy="457200"/>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p>
            <a:pPr marL="342900" indent="-342900">
              <a:defRPr/>
            </a:pPr>
            <a:r>
              <a:rPr lang="en-US" sz="2400" b="1">
                <a:latin typeface="Garamond" charset="0"/>
              </a:rPr>
              <a:t>Using mathematical tools to explore real-world problems.</a:t>
            </a:r>
            <a:r>
              <a:rPr lang="en-US"/>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Integer program</a:t>
            </a:r>
            <a:endParaRPr kumimoji="1" lang="zh-TW" altLang="en-US" dirty="0"/>
          </a:p>
        </p:txBody>
      </p:sp>
      <p:sp>
        <p:nvSpPr>
          <p:cNvPr id="3" name="內容版面配置區 2"/>
          <p:cNvSpPr>
            <a:spLocks noGrp="1"/>
          </p:cNvSpPr>
          <p:nvPr>
            <p:ph idx="1"/>
          </p:nvPr>
        </p:nvSpPr>
        <p:spPr/>
        <p:txBody>
          <a:bodyPr/>
          <a:lstStyle/>
          <a:p>
            <a:r>
              <a:rPr lang="en-US" altLang="zh-CN" dirty="0"/>
              <a:t>In a linear program, if one or more decision variables are restricted to be integers, then the problem is also an </a:t>
            </a:r>
            <a:r>
              <a:rPr lang="en-US" altLang="zh-CN" dirty="0">
                <a:solidFill>
                  <a:srgbClr val="FF0000"/>
                </a:solidFill>
              </a:rPr>
              <a:t>integer program </a:t>
            </a:r>
            <a:r>
              <a:rPr lang="en-US" altLang="zh-CN" dirty="0"/>
              <a:t>or </a:t>
            </a:r>
            <a:r>
              <a:rPr lang="en-US" altLang="zh-CN" dirty="0">
                <a:solidFill>
                  <a:srgbClr val="FF0000"/>
                </a:solidFill>
              </a:rPr>
              <a:t>mixed-integer program</a:t>
            </a:r>
          </a:p>
          <a:p>
            <a:r>
              <a:rPr kumimoji="1" lang="en-GB" altLang="zh-TW" dirty="0"/>
              <a:t>Example:</a:t>
            </a:r>
          </a:p>
          <a:p>
            <a:pPr lvl="1"/>
            <a:r>
              <a:rPr lang="en-GB" altLang="zh-TW" dirty="0"/>
              <a:t>Number of objects</a:t>
            </a:r>
          </a:p>
          <a:p>
            <a:pPr lvl="1"/>
            <a:r>
              <a:rPr kumimoji="1" lang="en-GB" altLang="zh-TW" dirty="0"/>
              <a:t>Binary state (0 or 1): on/off, yes/no</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10</a:t>
            </a:fld>
            <a:endParaRPr lang="en-US" altLang="zh-CN"/>
          </a:p>
        </p:txBody>
      </p:sp>
    </p:spTree>
    <p:extLst>
      <p:ext uri="{BB962C8B-B14F-4D97-AF65-F5344CB8AC3E}">
        <p14:creationId xmlns:p14="http://schemas.microsoft.com/office/powerpoint/2010/main" val="3756354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24420"/>
            <a:ext cx="8229600" cy="1139825"/>
          </a:xfrm>
        </p:spPr>
        <p:txBody>
          <a:bodyPr/>
          <a:lstStyle/>
          <a:p>
            <a:r>
              <a:rPr lang="en-GB" altLang="zh-TW" dirty="0"/>
              <a:t>Example 2: Space shuttle cargo (p. 246)</a:t>
            </a:r>
            <a:endParaRPr kumimoji="1" lang="zh-TW" altLang="en-US" dirty="0"/>
          </a:p>
        </p:txBody>
      </p:sp>
      <p:sp>
        <p:nvSpPr>
          <p:cNvPr id="3" name="內容版面配置區 2"/>
          <p:cNvSpPr>
            <a:spLocks noGrp="1"/>
          </p:cNvSpPr>
          <p:nvPr>
            <p:ph idx="1"/>
          </p:nvPr>
        </p:nvSpPr>
        <p:spPr>
          <a:xfrm>
            <a:off x="395536" y="1340768"/>
            <a:ext cx="8229600" cy="4530725"/>
          </a:xfrm>
        </p:spPr>
        <p:txBody>
          <a:bodyPr/>
          <a:lstStyle/>
          <a:p>
            <a:r>
              <a:rPr lang="en-US" altLang="zh-TW" dirty="0"/>
              <a:t>There are various items to be taken on a space shuttle. Unfortunately, there are restrictions on the allowable weight and volume capacities. Suppose there are m different items, each given some numerical value </a:t>
            </a:r>
            <a:r>
              <a:rPr lang="en-US" altLang="zh-TW" i="1" dirty="0" err="1"/>
              <a:t>c</a:t>
            </a:r>
            <a:r>
              <a:rPr lang="en-US" altLang="zh-TW" i="1" baseline="-25000" dirty="0" err="1"/>
              <a:t>j</a:t>
            </a:r>
            <a:r>
              <a:rPr lang="en-US" altLang="zh-TW" dirty="0"/>
              <a:t>	and having weight </a:t>
            </a:r>
            <a:r>
              <a:rPr lang="en-US" altLang="zh-TW" i="1" dirty="0" err="1"/>
              <a:t>w</a:t>
            </a:r>
            <a:r>
              <a:rPr lang="en-US" altLang="zh-TW" i="1" baseline="-25000" dirty="0" err="1"/>
              <a:t>j</a:t>
            </a:r>
            <a:r>
              <a:rPr lang="en-US" altLang="zh-TW" dirty="0"/>
              <a:t>	and volume </a:t>
            </a:r>
            <a:r>
              <a:rPr lang="en-US" altLang="zh-TW" i="1" dirty="0" err="1"/>
              <a:t>v</a:t>
            </a:r>
            <a:r>
              <a:rPr lang="en-US" altLang="zh-TW" i="1" baseline="-25000" dirty="0" err="1"/>
              <a:t>j</a:t>
            </a:r>
            <a:r>
              <a:rPr lang="en-US" altLang="zh-TW" dirty="0"/>
              <a:t>. Suppose the goal is to maximize the value of the items that are to be taken without exceeding the weight limitation </a:t>
            </a:r>
            <a:r>
              <a:rPr lang="en-US" altLang="zh-TW" i="1" dirty="0"/>
              <a:t>W</a:t>
            </a:r>
            <a:r>
              <a:rPr lang="en-US" altLang="zh-TW" dirty="0"/>
              <a:t> or the volume limitation </a:t>
            </a:r>
            <a:r>
              <a:rPr lang="en-US" altLang="zh-TW" i="1" dirty="0"/>
              <a:t>V</a:t>
            </a:r>
            <a:r>
              <a:rPr lang="en-US" altLang="zh-TW" dirty="0"/>
              <a:t>.</a:t>
            </a:r>
          </a:p>
          <a:p>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11</a:t>
            </a:fld>
            <a:endParaRPr lang="en-US" altLang="zh-CN"/>
          </a:p>
        </p:txBody>
      </p:sp>
    </p:spTree>
    <p:extLst>
      <p:ext uri="{BB962C8B-B14F-4D97-AF65-F5344CB8AC3E}">
        <p14:creationId xmlns:p14="http://schemas.microsoft.com/office/powerpoint/2010/main" val="3278621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24420"/>
            <a:ext cx="8229600" cy="1139825"/>
          </a:xfrm>
        </p:spPr>
        <p:txBody>
          <a:bodyPr/>
          <a:lstStyle/>
          <a:p>
            <a:r>
              <a:rPr lang="en-GB" altLang="zh-TW" dirty="0"/>
              <a:t>Example 2: Space shuttle cargo (p. 246)</a:t>
            </a:r>
            <a:endParaRPr kumimoji="1" lang="zh-TW" altLang="en-US" dirty="0"/>
          </a:p>
        </p:txBody>
      </p:sp>
      <p:sp>
        <p:nvSpPr>
          <p:cNvPr id="3" name="內容版面配置區 2"/>
          <p:cNvSpPr>
            <a:spLocks noGrp="1"/>
          </p:cNvSpPr>
          <p:nvPr>
            <p:ph idx="1"/>
          </p:nvPr>
        </p:nvSpPr>
        <p:spPr>
          <a:xfrm>
            <a:off x="395536" y="1340768"/>
            <a:ext cx="8229600" cy="4530725"/>
          </a:xfrm>
        </p:spPr>
        <p:txBody>
          <a:bodyPr/>
          <a:lstStyle/>
          <a:p>
            <a:r>
              <a:rPr lang="en-US" altLang="zh-TW" dirty="0"/>
              <a:t>Problem formulation</a:t>
            </a:r>
          </a:p>
          <a:p>
            <a:endParaRPr lang="en-US" altLang="zh-TW" dirty="0"/>
          </a:p>
          <a:p>
            <a:pPr marL="0" indent="0">
              <a:buNone/>
            </a:pPr>
            <a:endParaRPr lang="en-US" altLang="zh-TW" dirty="0"/>
          </a:p>
          <a:p>
            <a:r>
              <a:rPr lang="en-US" altLang="zh-TW" dirty="0"/>
              <a:t>Objective function</a:t>
            </a:r>
          </a:p>
          <a:p>
            <a:endParaRPr lang="en-US" altLang="zh-TW" dirty="0"/>
          </a:p>
          <a:p>
            <a:pPr marL="0" indent="0">
              <a:buNone/>
            </a:pPr>
            <a:r>
              <a:rPr lang="en-US" altLang="zh-TW" dirty="0"/>
              <a:t>	</a:t>
            </a:r>
          </a:p>
          <a:p>
            <a:pPr marL="0" indent="0">
              <a:buNone/>
            </a:pPr>
            <a:r>
              <a:rPr lang="en-US" altLang="zh-TW" dirty="0"/>
              <a:t>subject to constraints</a:t>
            </a:r>
          </a:p>
          <a:p>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12</a:t>
            </a:fld>
            <a:endParaRPr lang="en-US" altLang="zh-CN"/>
          </a:p>
        </p:txBody>
      </p:sp>
      <p:pic>
        <p:nvPicPr>
          <p:cNvPr id="6" name="圖片 5"/>
          <p:cNvPicPr>
            <a:picLocks noChangeAspect="1"/>
          </p:cNvPicPr>
          <p:nvPr/>
        </p:nvPicPr>
        <p:blipFill>
          <a:blip r:embed="rId2"/>
          <a:stretch>
            <a:fillRect/>
          </a:stretch>
        </p:blipFill>
        <p:spPr>
          <a:xfrm>
            <a:off x="2195736" y="1844824"/>
            <a:ext cx="5574545" cy="1117972"/>
          </a:xfrm>
          <a:prstGeom prst="rect">
            <a:avLst/>
          </a:prstGeom>
        </p:spPr>
      </p:pic>
      <p:pic>
        <p:nvPicPr>
          <p:cNvPr id="7" name="圖片 6"/>
          <p:cNvPicPr>
            <a:picLocks noChangeAspect="1"/>
          </p:cNvPicPr>
          <p:nvPr/>
        </p:nvPicPr>
        <p:blipFill>
          <a:blip r:embed="rId3"/>
          <a:stretch>
            <a:fillRect/>
          </a:stretch>
        </p:blipFill>
        <p:spPr>
          <a:xfrm>
            <a:off x="3995936" y="3429000"/>
            <a:ext cx="2718668" cy="944379"/>
          </a:xfrm>
          <a:prstGeom prst="rect">
            <a:avLst/>
          </a:prstGeom>
        </p:spPr>
      </p:pic>
      <p:pic>
        <p:nvPicPr>
          <p:cNvPr id="8" name="圖片 7"/>
          <p:cNvPicPr>
            <a:picLocks noChangeAspect="1"/>
          </p:cNvPicPr>
          <p:nvPr/>
        </p:nvPicPr>
        <p:blipFill>
          <a:blip r:embed="rId4"/>
          <a:stretch>
            <a:fillRect/>
          </a:stretch>
        </p:blipFill>
        <p:spPr>
          <a:xfrm>
            <a:off x="4499992" y="4690949"/>
            <a:ext cx="2064649" cy="2149498"/>
          </a:xfrm>
          <a:prstGeom prst="rect">
            <a:avLst/>
          </a:prstGeom>
        </p:spPr>
      </p:pic>
    </p:spTree>
    <p:extLst>
      <p:ext uri="{BB962C8B-B14F-4D97-AF65-F5344CB8AC3E}">
        <p14:creationId xmlns:p14="http://schemas.microsoft.com/office/powerpoint/2010/main" val="2265036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GB" altLang="zh-TW" dirty="0"/>
              <a:t>Multi-objective program</a:t>
            </a:r>
            <a:endParaRPr kumimoji="1" lang="zh-TW" altLang="en-US" dirty="0"/>
          </a:p>
        </p:txBody>
      </p:sp>
      <p:sp>
        <p:nvSpPr>
          <p:cNvPr id="3" name="內容版面配置區 2"/>
          <p:cNvSpPr>
            <a:spLocks noGrp="1"/>
          </p:cNvSpPr>
          <p:nvPr>
            <p:ph idx="1"/>
          </p:nvPr>
        </p:nvSpPr>
        <p:spPr/>
        <p:txBody>
          <a:bodyPr/>
          <a:lstStyle/>
          <a:p>
            <a:r>
              <a:rPr lang="en-US" altLang="zh-TW" dirty="0"/>
              <a:t>Problems with more than one objective function are called </a:t>
            </a:r>
            <a:r>
              <a:rPr lang="en-US" altLang="zh-TW" dirty="0">
                <a:solidFill>
                  <a:srgbClr val="FF0000"/>
                </a:solidFill>
              </a:rPr>
              <a:t>multi-objective</a:t>
            </a:r>
            <a:r>
              <a:rPr lang="en-US" altLang="zh-TW" dirty="0"/>
              <a:t> or </a:t>
            </a:r>
            <a:r>
              <a:rPr lang="en-US" altLang="zh-TW" dirty="0">
                <a:solidFill>
                  <a:srgbClr val="FF0000"/>
                </a:solidFill>
              </a:rPr>
              <a:t>multi-goal programs.</a:t>
            </a:r>
          </a:p>
          <a:p>
            <a:r>
              <a:rPr lang="en-US" altLang="zh-TW" dirty="0"/>
              <a:t>Common applications include finance and radio resource management</a:t>
            </a:r>
            <a:endParaRPr lang="en-US" altLang="zh-TW" dirty="0">
              <a:solidFill>
                <a:srgbClr val="FF0000"/>
              </a:solidFill>
            </a:endParaRPr>
          </a:p>
          <a:p>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dirty="0"/>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13</a:t>
            </a:fld>
            <a:endParaRPr lang="en-US" altLang="zh-CN"/>
          </a:p>
        </p:txBody>
      </p:sp>
    </p:spTree>
    <p:extLst>
      <p:ext uri="{BB962C8B-B14F-4D97-AF65-F5344CB8AC3E}">
        <p14:creationId xmlns:p14="http://schemas.microsoft.com/office/powerpoint/2010/main" val="1174352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14310"/>
            <a:ext cx="8229600" cy="1139825"/>
          </a:xfrm>
        </p:spPr>
        <p:txBody>
          <a:bodyPr/>
          <a:lstStyle/>
          <a:p>
            <a:r>
              <a:rPr kumimoji="1" lang="en-GB" altLang="zh-TW" dirty="0"/>
              <a:t>Example 3: Investment decision</a:t>
            </a:r>
            <a:endParaRPr kumimoji="1" lang="zh-TW" altLang="en-US" dirty="0"/>
          </a:p>
        </p:txBody>
      </p:sp>
      <p:sp>
        <p:nvSpPr>
          <p:cNvPr id="3" name="內容版面配置區 2"/>
          <p:cNvSpPr>
            <a:spLocks noGrp="1"/>
          </p:cNvSpPr>
          <p:nvPr>
            <p:ph idx="1"/>
          </p:nvPr>
        </p:nvSpPr>
        <p:spPr>
          <a:xfrm>
            <a:off x="467544" y="908720"/>
            <a:ext cx="8229600" cy="4530725"/>
          </a:xfrm>
        </p:spPr>
        <p:txBody>
          <a:bodyPr/>
          <a:lstStyle/>
          <a:p>
            <a:r>
              <a:rPr lang="en-US" altLang="zh-TW" dirty="0"/>
              <a:t>An investor is considering investments in savings at 7%, municipal bonds at 9%, and stocks averaging at 14%. She has listed the following goals for her portfolio:</a:t>
            </a:r>
          </a:p>
          <a:p>
            <a:pPr lvl="1"/>
            <a:r>
              <a:rPr lang="en-US" altLang="zh-TW" sz="2800" dirty="0"/>
              <a:t>A yearly return of at least $5000. </a:t>
            </a:r>
          </a:p>
          <a:p>
            <a:pPr lvl="1"/>
            <a:r>
              <a:rPr lang="en-US" altLang="zh-TW" sz="2800" dirty="0"/>
              <a:t>An investment of at least $10,000 in stocks. </a:t>
            </a:r>
          </a:p>
          <a:p>
            <a:pPr lvl="1"/>
            <a:r>
              <a:rPr lang="en-US" altLang="zh-TW" sz="2800" dirty="0"/>
              <a:t>The investment in stocks should not exceed the combined total in bonds and savings. </a:t>
            </a:r>
          </a:p>
          <a:p>
            <a:pPr lvl="1"/>
            <a:r>
              <a:rPr lang="en-US" altLang="zh-TW" sz="2800" dirty="0"/>
              <a:t>A liquid savings account between $5000 and $15,000. </a:t>
            </a:r>
          </a:p>
          <a:p>
            <a:pPr lvl="1"/>
            <a:r>
              <a:rPr lang="en-US" altLang="zh-TW" sz="2800" dirty="0"/>
              <a:t>The total investment must not exceed $40,000.</a:t>
            </a:r>
          </a:p>
          <a:p>
            <a:pPr lvl="1"/>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14</a:t>
            </a:fld>
            <a:endParaRPr lang="en-US" altLang="zh-CN"/>
          </a:p>
        </p:txBody>
      </p:sp>
    </p:spTree>
    <p:extLst>
      <p:ext uri="{BB962C8B-B14F-4D97-AF65-F5344CB8AC3E}">
        <p14:creationId xmlns:p14="http://schemas.microsoft.com/office/powerpoint/2010/main" val="150288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188640"/>
            <a:ext cx="8229600" cy="1139825"/>
          </a:xfrm>
        </p:spPr>
        <p:txBody>
          <a:bodyPr/>
          <a:lstStyle/>
          <a:p>
            <a:r>
              <a:rPr kumimoji="1" lang="en-GB" altLang="zh-TW" dirty="0"/>
              <a:t>Example 3: Investment decision</a:t>
            </a:r>
            <a:endParaRPr kumimoji="1" lang="zh-TW" altLang="en-US" dirty="0"/>
          </a:p>
        </p:txBody>
      </p:sp>
      <p:sp>
        <p:nvSpPr>
          <p:cNvPr id="3" name="內容版面配置區 2"/>
          <p:cNvSpPr>
            <a:spLocks noGrp="1"/>
          </p:cNvSpPr>
          <p:nvPr>
            <p:ph idx="1"/>
          </p:nvPr>
        </p:nvSpPr>
        <p:spPr>
          <a:xfrm>
            <a:off x="467544" y="1412776"/>
            <a:ext cx="8229600" cy="4530725"/>
          </a:xfrm>
        </p:spPr>
        <p:txBody>
          <a:bodyPr/>
          <a:lstStyle/>
          <a:p>
            <a:r>
              <a:rPr lang="en-US" altLang="zh-TW" dirty="0"/>
              <a:t>Problem formulation</a:t>
            </a:r>
          </a:p>
          <a:p>
            <a:endParaRPr lang="en-US" altLang="zh-TW" sz="2800" dirty="0"/>
          </a:p>
          <a:p>
            <a:endParaRPr lang="en-US" altLang="zh-TW" sz="2800" dirty="0"/>
          </a:p>
          <a:p>
            <a:endParaRPr lang="en-US" altLang="zh-TW" sz="2800" dirty="0"/>
          </a:p>
          <a:p>
            <a:endParaRPr lang="en-US" altLang="zh-TW" sz="2800" dirty="0"/>
          </a:p>
          <a:p>
            <a:endParaRPr lang="en-US" altLang="zh-TW" sz="2800" dirty="0"/>
          </a:p>
          <a:p>
            <a:r>
              <a:rPr lang="en-US" altLang="zh-TW" sz="2800" dirty="0"/>
              <a:t>Not all goals can be satisfied simultaneously. </a:t>
            </a:r>
          </a:p>
          <a:p>
            <a:pPr lvl="1"/>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15</a:t>
            </a:fld>
            <a:endParaRPr lang="en-US" altLang="zh-CN"/>
          </a:p>
        </p:txBody>
      </p:sp>
      <p:pic>
        <p:nvPicPr>
          <p:cNvPr id="6" name="圖片 5"/>
          <p:cNvPicPr>
            <a:picLocks noChangeAspect="1"/>
          </p:cNvPicPr>
          <p:nvPr/>
        </p:nvPicPr>
        <p:blipFill>
          <a:blip r:embed="rId2"/>
          <a:stretch>
            <a:fillRect/>
          </a:stretch>
        </p:blipFill>
        <p:spPr>
          <a:xfrm>
            <a:off x="1691680" y="2060848"/>
            <a:ext cx="6002753" cy="2320652"/>
          </a:xfrm>
          <a:prstGeom prst="rect">
            <a:avLst/>
          </a:prstGeom>
        </p:spPr>
      </p:pic>
    </p:spTree>
    <p:extLst>
      <p:ext uri="{BB962C8B-B14F-4D97-AF65-F5344CB8AC3E}">
        <p14:creationId xmlns:p14="http://schemas.microsoft.com/office/powerpoint/2010/main" val="333748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188640"/>
            <a:ext cx="8229600" cy="1139825"/>
          </a:xfrm>
        </p:spPr>
        <p:txBody>
          <a:bodyPr/>
          <a:lstStyle/>
          <a:p>
            <a:r>
              <a:rPr kumimoji="1" lang="en-GB" altLang="zh-TW" dirty="0"/>
              <a:t>Example 3: Investment decision</a:t>
            </a:r>
            <a:endParaRPr kumimoji="1" lang="zh-TW" altLang="en-US" dirty="0"/>
          </a:p>
        </p:txBody>
      </p:sp>
      <p:sp>
        <p:nvSpPr>
          <p:cNvPr id="3" name="內容版面配置區 2"/>
          <p:cNvSpPr>
            <a:spLocks noGrp="1"/>
          </p:cNvSpPr>
          <p:nvPr>
            <p:ph idx="1"/>
          </p:nvPr>
        </p:nvSpPr>
        <p:spPr>
          <a:xfrm>
            <a:off x="467544" y="980728"/>
            <a:ext cx="8229600" cy="4530725"/>
          </a:xfrm>
        </p:spPr>
        <p:txBody>
          <a:bodyPr/>
          <a:lstStyle/>
          <a:p>
            <a:r>
              <a:rPr lang="en-US" altLang="zh-TW" dirty="0"/>
              <a:t>Suppose the investor is willing to compromise on Goals 3 and 4. However, she wants to find a solution that minimizes the amounts by which these two goals fail to be met.</a:t>
            </a:r>
          </a:p>
          <a:p>
            <a:r>
              <a:rPr lang="en-US" altLang="zh-TW" dirty="0"/>
              <a:t>The new formulation would be</a:t>
            </a:r>
          </a:p>
          <a:p>
            <a:endParaRPr lang="en-US" altLang="zh-TW" sz="2800" dirty="0"/>
          </a:p>
          <a:p>
            <a:endParaRPr lang="en-US" altLang="zh-TW" sz="2800" dirty="0"/>
          </a:p>
          <a:p>
            <a:endParaRPr lang="en-US" altLang="zh-TW" sz="2800" dirty="0"/>
          </a:p>
          <a:p>
            <a:endParaRPr lang="en-US" altLang="zh-TW" sz="2800" dirty="0"/>
          </a:p>
          <a:p>
            <a:endParaRPr lang="en-US" altLang="zh-TW" sz="2800" dirty="0"/>
          </a:p>
          <a:p>
            <a:pPr lvl="1"/>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16</a:t>
            </a:fld>
            <a:endParaRPr lang="en-US" altLang="zh-CN"/>
          </a:p>
        </p:txBody>
      </p:sp>
      <p:sp>
        <p:nvSpPr>
          <p:cNvPr id="8" name="文字方塊 7"/>
          <p:cNvSpPr txBox="1"/>
          <p:nvPr/>
        </p:nvSpPr>
        <p:spPr>
          <a:xfrm>
            <a:off x="899592" y="3861048"/>
            <a:ext cx="1553430" cy="461665"/>
          </a:xfrm>
          <a:prstGeom prst="rect">
            <a:avLst/>
          </a:prstGeom>
          <a:noFill/>
        </p:spPr>
        <p:txBody>
          <a:bodyPr wrap="none" rtlCol="0">
            <a:spAutoFit/>
          </a:bodyPr>
          <a:lstStyle/>
          <a:p>
            <a:r>
              <a:rPr kumimoji="1" lang="en-GB" altLang="zh-TW" sz="2400" dirty="0"/>
              <a:t>Subject to </a:t>
            </a:r>
            <a:endParaRPr kumimoji="1" lang="zh-TW" altLang="en-US" sz="2400" dirty="0"/>
          </a:p>
        </p:txBody>
      </p:sp>
      <p:pic>
        <p:nvPicPr>
          <p:cNvPr id="10" name="圖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3500438"/>
            <a:ext cx="3097213"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圖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4365625"/>
            <a:ext cx="4356100" cy="210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圖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6308725"/>
            <a:ext cx="2286000"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07372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sz="4000" dirty="0"/>
              <a:t>Geometric solutions for linear programs</a:t>
            </a:r>
            <a:endParaRPr kumimoji="1" lang="zh-TW" altLang="en-US" sz="4000" dirty="0"/>
          </a:p>
        </p:txBody>
      </p:sp>
      <p:sp>
        <p:nvSpPr>
          <p:cNvPr id="3" name="內容版面配置區 2"/>
          <p:cNvSpPr>
            <a:spLocks noGrp="1"/>
          </p:cNvSpPr>
          <p:nvPr>
            <p:ph idx="1"/>
          </p:nvPr>
        </p:nvSpPr>
        <p:spPr>
          <a:xfrm>
            <a:off x="467544" y="1052736"/>
            <a:ext cx="8229600" cy="4530725"/>
          </a:xfrm>
        </p:spPr>
        <p:txBody>
          <a:bodyPr/>
          <a:lstStyle/>
          <a:p>
            <a:r>
              <a:rPr kumimoji="1" lang="en-GB" altLang="zh-TW" dirty="0"/>
              <a:t>Consider the following constraints</a:t>
            </a:r>
          </a:p>
          <a:p>
            <a:endParaRPr lang="en-GB" altLang="zh-TW" dirty="0"/>
          </a:p>
          <a:p>
            <a:endParaRPr kumimoji="1" lang="en-GB" altLang="zh-TW" dirty="0"/>
          </a:p>
          <a:p>
            <a:endParaRPr lang="en-GB" altLang="zh-TW" dirty="0"/>
          </a:p>
          <a:p>
            <a:r>
              <a:rPr lang="en-GB" altLang="zh-TW" dirty="0"/>
              <a:t>Plot the feasible region geometrically</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dirty="0"/>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17</a:t>
            </a:fld>
            <a:endParaRPr lang="en-US" altLang="zh-CN"/>
          </a:p>
        </p:txBody>
      </p:sp>
      <p:pic>
        <p:nvPicPr>
          <p:cNvPr id="8" name="圖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700213"/>
            <a:ext cx="2716213" cy="136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圖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4005263"/>
            <a:ext cx="6408738" cy="2430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23828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Convex set</a:t>
            </a:r>
            <a:endParaRPr kumimoji="1" lang="zh-TW" altLang="en-US" dirty="0"/>
          </a:p>
        </p:txBody>
      </p:sp>
      <p:sp>
        <p:nvSpPr>
          <p:cNvPr id="3" name="內容版面配置區 2"/>
          <p:cNvSpPr>
            <a:spLocks noGrp="1"/>
          </p:cNvSpPr>
          <p:nvPr>
            <p:ph idx="1"/>
          </p:nvPr>
        </p:nvSpPr>
        <p:spPr>
          <a:xfrm>
            <a:off x="467544" y="1052736"/>
            <a:ext cx="8229600" cy="4530725"/>
          </a:xfrm>
        </p:spPr>
        <p:txBody>
          <a:bodyPr/>
          <a:lstStyle/>
          <a:p>
            <a:r>
              <a:rPr lang="en-US" altLang="zh-TW" dirty="0"/>
              <a:t>A set is </a:t>
            </a:r>
            <a:r>
              <a:rPr lang="en-US" altLang="zh-TW" dirty="0">
                <a:solidFill>
                  <a:srgbClr val="FF0000"/>
                </a:solidFill>
              </a:rPr>
              <a:t>convex </a:t>
            </a:r>
            <a:r>
              <a:rPr lang="en-US" altLang="zh-TW" dirty="0"/>
              <a:t>if for every pair of points in the set, the line segment joining them lies wholly in the set.</a:t>
            </a:r>
          </a:p>
          <a:p>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18</a:t>
            </a:fld>
            <a:endParaRPr lang="en-US" altLang="zh-CN"/>
          </a:p>
        </p:txBody>
      </p:sp>
      <p:pic>
        <p:nvPicPr>
          <p:cNvPr id="6" name="圖片 5"/>
          <p:cNvPicPr>
            <a:picLocks noChangeAspect="1"/>
          </p:cNvPicPr>
          <p:nvPr/>
        </p:nvPicPr>
        <p:blipFill>
          <a:blip r:embed="rId2"/>
          <a:stretch>
            <a:fillRect/>
          </a:stretch>
        </p:blipFill>
        <p:spPr>
          <a:xfrm>
            <a:off x="1907704" y="2780928"/>
            <a:ext cx="5067300" cy="3111500"/>
          </a:xfrm>
          <a:prstGeom prst="rect">
            <a:avLst/>
          </a:prstGeom>
        </p:spPr>
      </p:pic>
      <p:sp>
        <p:nvSpPr>
          <p:cNvPr id="7" name="文字方塊 6"/>
          <p:cNvSpPr txBox="1"/>
          <p:nvPr/>
        </p:nvSpPr>
        <p:spPr>
          <a:xfrm>
            <a:off x="5580112" y="5733256"/>
            <a:ext cx="1228221" cy="461665"/>
          </a:xfrm>
          <a:prstGeom prst="rect">
            <a:avLst/>
          </a:prstGeom>
          <a:noFill/>
        </p:spPr>
        <p:txBody>
          <a:bodyPr wrap="none" rtlCol="0">
            <a:spAutoFit/>
          </a:bodyPr>
          <a:lstStyle/>
          <a:p>
            <a:r>
              <a:rPr kumimoji="1" lang="en-GB" altLang="zh-TW" sz="2400" dirty="0"/>
              <a:t>Convex</a:t>
            </a:r>
            <a:endParaRPr kumimoji="1" lang="zh-TW" altLang="en-US" sz="2400" dirty="0"/>
          </a:p>
        </p:txBody>
      </p:sp>
      <p:sp>
        <p:nvSpPr>
          <p:cNvPr id="8" name="文字方塊 7"/>
          <p:cNvSpPr txBox="1"/>
          <p:nvPr/>
        </p:nvSpPr>
        <p:spPr>
          <a:xfrm>
            <a:off x="2627784" y="5733256"/>
            <a:ext cx="1724300" cy="461665"/>
          </a:xfrm>
          <a:prstGeom prst="rect">
            <a:avLst/>
          </a:prstGeom>
          <a:noFill/>
        </p:spPr>
        <p:txBody>
          <a:bodyPr wrap="none" rtlCol="0">
            <a:spAutoFit/>
          </a:bodyPr>
          <a:lstStyle/>
          <a:p>
            <a:r>
              <a:rPr kumimoji="1" lang="en-GB" altLang="zh-TW" sz="2400" dirty="0"/>
              <a:t>Not convex</a:t>
            </a:r>
            <a:endParaRPr kumimoji="1" lang="zh-TW" altLang="en-US" sz="2400" dirty="0"/>
          </a:p>
        </p:txBody>
      </p:sp>
    </p:spTree>
    <p:extLst>
      <p:ext uri="{BB962C8B-B14F-4D97-AF65-F5344CB8AC3E}">
        <p14:creationId xmlns:p14="http://schemas.microsoft.com/office/powerpoint/2010/main" val="2285371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Convex set</a:t>
            </a:r>
            <a:endParaRPr kumimoji="1" lang="zh-TW" altLang="en-US" dirty="0"/>
          </a:p>
        </p:txBody>
      </p:sp>
      <p:sp>
        <p:nvSpPr>
          <p:cNvPr id="3" name="內容版面配置區 2"/>
          <p:cNvSpPr>
            <a:spLocks noGrp="1"/>
          </p:cNvSpPr>
          <p:nvPr>
            <p:ph idx="1"/>
          </p:nvPr>
        </p:nvSpPr>
        <p:spPr>
          <a:xfrm>
            <a:off x="467544" y="1052736"/>
            <a:ext cx="8229600" cy="4530725"/>
          </a:xfrm>
        </p:spPr>
        <p:txBody>
          <a:bodyPr/>
          <a:lstStyle/>
          <a:p>
            <a:r>
              <a:rPr lang="en-US" altLang="zh-TW" dirty="0"/>
              <a:t>An </a:t>
            </a:r>
            <a:r>
              <a:rPr lang="en-US" altLang="zh-TW" dirty="0">
                <a:solidFill>
                  <a:srgbClr val="FF0000"/>
                </a:solidFill>
              </a:rPr>
              <a:t>extreme point (corner point) </a:t>
            </a:r>
            <a:r>
              <a:rPr lang="en-US" altLang="zh-TW" dirty="0"/>
              <a:t>of a convex set is any boundary point in the convex set that is the unique intersection point of two of the (straight-line) boundary segments.</a:t>
            </a:r>
          </a:p>
          <a:p>
            <a:r>
              <a:rPr lang="en-US" altLang="zh-TW" dirty="0"/>
              <a:t>If an optimal solution to the linear program exists, it must be taken on at one or more of the extreme points.</a:t>
            </a:r>
          </a:p>
          <a:p>
            <a:pPr marL="0" indent="0">
              <a:buNone/>
            </a:pPr>
            <a:endParaRPr lang="en-US" altLang="zh-TW" dirty="0"/>
          </a:p>
          <a:p>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19</a:t>
            </a:fld>
            <a:endParaRPr lang="en-US" altLang="zh-CN"/>
          </a:p>
        </p:txBody>
      </p:sp>
      <p:pic>
        <p:nvPicPr>
          <p:cNvPr id="6" name="圖片 5"/>
          <p:cNvPicPr>
            <a:picLocks noChangeAspect="1"/>
          </p:cNvPicPr>
          <p:nvPr/>
        </p:nvPicPr>
        <p:blipFill rotWithShape="1">
          <a:blip r:embed="rId2"/>
          <a:srcRect l="69469" t="25080" r="67" b="20494"/>
          <a:stretch/>
        </p:blipFill>
        <p:spPr>
          <a:xfrm>
            <a:off x="6444208" y="4365104"/>
            <a:ext cx="1543712" cy="1693487"/>
          </a:xfrm>
          <a:prstGeom prst="rect">
            <a:avLst/>
          </a:prstGeom>
        </p:spPr>
      </p:pic>
    </p:spTree>
    <p:extLst>
      <p:ext uri="{BB962C8B-B14F-4D97-AF65-F5344CB8AC3E}">
        <p14:creationId xmlns:p14="http://schemas.microsoft.com/office/powerpoint/2010/main" val="861834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Recall</a:t>
            </a:r>
            <a:r>
              <a:rPr kumimoji="1" lang="en-US" altLang="zh-CN" dirty="0"/>
              <a:t>:</a:t>
            </a:r>
            <a:r>
              <a:rPr kumimoji="1" lang="zh-CN" altLang="en-US" dirty="0"/>
              <a:t> </a:t>
            </a:r>
            <a:r>
              <a:rPr lang="en-US" altLang="zh-CN" dirty="0" err="1"/>
              <a:t>Chebyshev</a:t>
            </a:r>
            <a:r>
              <a:rPr lang="zh-CN" altLang="en-US" dirty="0"/>
              <a:t> </a:t>
            </a:r>
            <a:r>
              <a:rPr lang="en-US" altLang="zh-CN" dirty="0"/>
              <a:t>criterion</a:t>
            </a:r>
            <a:r>
              <a:rPr lang="zh-CN" altLang="zh-CN" dirty="0"/>
              <a:t>: </a:t>
            </a:r>
            <a:r>
              <a:rPr lang="en-US" altLang="zh-CN" dirty="0"/>
              <a:t>length</a:t>
            </a:r>
            <a:r>
              <a:rPr lang="zh-CN" altLang="en-US" dirty="0"/>
              <a:t> </a:t>
            </a:r>
            <a:r>
              <a:rPr lang="en-US" altLang="zh-CN" dirty="0"/>
              <a:t>measurement</a:t>
            </a:r>
            <a:r>
              <a:rPr lang="zh-CN" altLang="en-US" dirty="0"/>
              <a:t> </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2</a:t>
            </a:fld>
            <a:endParaRPr lang="en-US" altLang="zh-CN"/>
          </a:p>
        </p:txBody>
      </p:sp>
      <p:pic>
        <p:nvPicPr>
          <p:cNvPr id="6" name="Picture 2" descr="SLIDE21"/>
          <p:cNvPicPr>
            <a:picLocks noChangeAspect="1" noChangeArrowheads="1"/>
          </p:cNvPicPr>
          <p:nvPr/>
        </p:nvPicPr>
        <p:blipFill rotWithShape="1">
          <a:blip r:embed="rId2">
            <a:extLst>
              <a:ext uri="{28A0092B-C50C-407E-A947-70E740481C1C}">
                <a14:useLocalDpi xmlns:a14="http://schemas.microsoft.com/office/drawing/2010/main" val="0"/>
              </a:ext>
            </a:extLst>
          </a:blip>
          <a:srcRect t="9970" r="-667"/>
          <a:stretch/>
        </p:blipFill>
        <p:spPr bwMode="auto">
          <a:xfrm>
            <a:off x="899592" y="1916832"/>
            <a:ext cx="7136971" cy="439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76974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7813"/>
            <a:ext cx="8686800" cy="1139825"/>
          </a:xfrm>
        </p:spPr>
        <p:txBody>
          <a:bodyPr/>
          <a:lstStyle/>
          <a:p>
            <a:r>
              <a:rPr kumimoji="1" lang="en-GB" altLang="zh-TW" sz="3200" dirty="0"/>
              <a:t>C</a:t>
            </a:r>
            <a:r>
              <a:rPr kumimoji="1" lang="en-US" altLang="zh-CN" sz="3200" dirty="0" err="1"/>
              <a:t>arpenter</a:t>
            </a:r>
            <a:r>
              <a:rPr kumimoji="1" lang="zh-CN" altLang="en-US" sz="3200" dirty="0"/>
              <a:t> </a:t>
            </a:r>
            <a:r>
              <a:rPr kumimoji="1" lang="en-GB" altLang="zh-CN" sz="3200" dirty="0"/>
              <a:t>case</a:t>
            </a:r>
            <a:r>
              <a:rPr kumimoji="1" lang="zh-CN" altLang="en-US" sz="3200" dirty="0"/>
              <a:t> </a:t>
            </a:r>
            <a:r>
              <a:rPr kumimoji="1" lang="en-GB" altLang="zh-CN" sz="3200" dirty="0"/>
              <a:t>revisited</a:t>
            </a:r>
            <a:r>
              <a:rPr kumimoji="1" lang="zh-CN" altLang="en-US" sz="3200" dirty="0"/>
              <a:t> </a:t>
            </a:r>
            <a:r>
              <a:rPr kumimoji="1" lang="en-US" altLang="zh-CN" sz="3200" dirty="0"/>
              <a:t>(ignore</a:t>
            </a:r>
            <a:r>
              <a:rPr kumimoji="1" lang="zh-CN" altLang="en-US" sz="3200" dirty="0"/>
              <a:t> </a:t>
            </a:r>
            <a:r>
              <a:rPr kumimoji="1" lang="en-GB" altLang="zh-CN" sz="3200" dirty="0"/>
              <a:t>contract</a:t>
            </a:r>
            <a:r>
              <a:rPr kumimoji="1" lang="zh-CN" altLang="en-US" sz="3200" dirty="0"/>
              <a:t> </a:t>
            </a:r>
            <a:r>
              <a:rPr kumimoji="1" lang="en-GB" altLang="zh-CN" sz="3200" dirty="0"/>
              <a:t>constraints</a:t>
            </a:r>
            <a:r>
              <a:rPr kumimoji="1" lang="en-US" altLang="zh-CN" sz="3200" dirty="0"/>
              <a:t>)</a:t>
            </a:r>
            <a:endParaRPr kumimoji="1" lang="zh-TW" altLang="en-US" sz="3200"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20</a:t>
            </a:fld>
            <a:endParaRPr lang="en-US" altLang="zh-CN"/>
          </a:p>
        </p:txBody>
      </p:sp>
      <p:pic>
        <p:nvPicPr>
          <p:cNvPr id="6" name="圖片 5"/>
          <p:cNvPicPr>
            <a:picLocks noChangeAspect="1"/>
          </p:cNvPicPr>
          <p:nvPr/>
        </p:nvPicPr>
        <p:blipFill>
          <a:blip r:embed="rId2"/>
          <a:stretch>
            <a:fillRect/>
          </a:stretch>
        </p:blipFill>
        <p:spPr>
          <a:xfrm>
            <a:off x="1475656" y="1052736"/>
            <a:ext cx="6552728" cy="5595308"/>
          </a:xfrm>
          <a:prstGeom prst="rect">
            <a:avLst/>
          </a:prstGeom>
        </p:spPr>
      </p:pic>
      <p:sp>
        <p:nvSpPr>
          <p:cNvPr id="7" name="橢圓 6"/>
          <p:cNvSpPr/>
          <p:nvPr/>
        </p:nvSpPr>
        <p:spPr bwMode="auto">
          <a:xfrm>
            <a:off x="3563888" y="3573016"/>
            <a:ext cx="1224136" cy="864096"/>
          </a:xfrm>
          <a:prstGeom prst="ellipse">
            <a:avLst/>
          </a:prstGeom>
          <a:noFill/>
          <a:ln w="15875"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endParaRPr kumimoji="0" lang="zh-TW" altLang="en-US" sz="1800" b="0" i="0" u="none" strike="noStrike" cap="none" normalizeH="0" baseline="0">
              <a:ln>
                <a:noFill/>
              </a:ln>
              <a:solidFill>
                <a:schemeClr val="tx1"/>
              </a:solidFill>
              <a:effectLst/>
              <a:latin typeface="Arial" charset="0"/>
              <a:ea typeface="宋体" charset="0"/>
              <a:cs typeface="宋体" charset="0"/>
            </a:endParaRPr>
          </a:p>
        </p:txBody>
      </p:sp>
      <p:sp>
        <p:nvSpPr>
          <p:cNvPr id="8" name="橢圓 7"/>
          <p:cNvSpPr/>
          <p:nvPr/>
        </p:nvSpPr>
        <p:spPr bwMode="auto">
          <a:xfrm>
            <a:off x="1691680" y="3068960"/>
            <a:ext cx="1080120" cy="792088"/>
          </a:xfrm>
          <a:prstGeom prst="ellipse">
            <a:avLst/>
          </a:prstGeom>
          <a:noFill/>
          <a:ln w="15875"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endParaRPr kumimoji="0" lang="zh-TW" altLang="en-US" sz="1800" b="0" i="0" u="none" strike="noStrike" cap="none" normalizeH="0" baseline="0">
              <a:ln>
                <a:noFill/>
              </a:ln>
              <a:solidFill>
                <a:schemeClr val="tx1"/>
              </a:solidFill>
              <a:effectLst/>
              <a:latin typeface="Arial" charset="0"/>
              <a:ea typeface="宋体" charset="0"/>
              <a:cs typeface="宋体" charset="0"/>
            </a:endParaRPr>
          </a:p>
        </p:txBody>
      </p:sp>
      <p:sp>
        <p:nvSpPr>
          <p:cNvPr id="9" name="橢圓 8"/>
          <p:cNvSpPr/>
          <p:nvPr/>
        </p:nvSpPr>
        <p:spPr bwMode="auto">
          <a:xfrm>
            <a:off x="4211960" y="5733256"/>
            <a:ext cx="1224136" cy="720080"/>
          </a:xfrm>
          <a:prstGeom prst="ellipse">
            <a:avLst/>
          </a:prstGeom>
          <a:noFill/>
          <a:ln w="15875"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endParaRPr kumimoji="0" lang="zh-TW" altLang="en-US" sz="1800" b="0" i="0" u="none" strike="noStrike" cap="none" normalizeH="0" baseline="0">
              <a:ln>
                <a:noFill/>
              </a:ln>
              <a:solidFill>
                <a:schemeClr val="tx1"/>
              </a:solidFill>
              <a:effectLst/>
              <a:latin typeface="Arial" charset="0"/>
              <a:ea typeface="宋体" charset="0"/>
              <a:cs typeface="宋体" charset="0"/>
            </a:endParaRPr>
          </a:p>
        </p:txBody>
      </p:sp>
      <p:sp>
        <p:nvSpPr>
          <p:cNvPr id="10" name="文字方塊 9"/>
          <p:cNvSpPr txBox="1"/>
          <p:nvPr/>
        </p:nvSpPr>
        <p:spPr>
          <a:xfrm>
            <a:off x="6012160" y="1340768"/>
            <a:ext cx="2237361" cy="461665"/>
          </a:xfrm>
          <a:prstGeom prst="rect">
            <a:avLst/>
          </a:prstGeom>
          <a:noFill/>
        </p:spPr>
        <p:txBody>
          <a:bodyPr wrap="none" rtlCol="0">
            <a:spAutoFit/>
          </a:bodyPr>
          <a:lstStyle/>
          <a:p>
            <a:r>
              <a:rPr kumimoji="1" lang="en-GB" altLang="zh-TW" sz="2400" dirty="0"/>
              <a:t>Extreme</a:t>
            </a:r>
            <a:r>
              <a:rPr kumimoji="1" lang="zh-CN" altLang="en-US" sz="2400" dirty="0"/>
              <a:t> </a:t>
            </a:r>
            <a:r>
              <a:rPr kumimoji="1" lang="en-GB" altLang="zh-CN" sz="2400" dirty="0"/>
              <a:t>points</a:t>
            </a:r>
            <a:endParaRPr kumimoji="1" lang="zh-TW" altLang="en-US" sz="2400" dirty="0"/>
          </a:p>
        </p:txBody>
      </p:sp>
      <p:cxnSp>
        <p:nvCxnSpPr>
          <p:cNvPr id="12" name="直線箭頭接點 11"/>
          <p:cNvCxnSpPr>
            <a:stCxn id="10" idx="2"/>
            <a:endCxn id="8" idx="7"/>
          </p:cNvCxnSpPr>
          <p:nvPr/>
        </p:nvCxnSpPr>
        <p:spPr bwMode="auto">
          <a:xfrm flipH="1">
            <a:off x="2613620" y="1802433"/>
            <a:ext cx="4517221" cy="1382526"/>
          </a:xfrm>
          <a:prstGeom prst="straightConnector1">
            <a:avLst/>
          </a:prstGeom>
          <a:noFill/>
          <a:ln w="15875" cap="flat" cmpd="sng" algn="ctr">
            <a:solidFill>
              <a:srgbClr val="FF0000"/>
            </a:solidFill>
            <a:prstDash val="solid"/>
            <a:round/>
            <a:headEnd type="none" w="med" len="med"/>
            <a:tailEnd type="arrow"/>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0" name="橢圓 19"/>
          <p:cNvSpPr/>
          <p:nvPr/>
        </p:nvSpPr>
        <p:spPr bwMode="auto">
          <a:xfrm>
            <a:off x="1763688" y="5805264"/>
            <a:ext cx="1080120" cy="576064"/>
          </a:xfrm>
          <a:prstGeom prst="ellipse">
            <a:avLst/>
          </a:prstGeom>
          <a:noFill/>
          <a:ln w="15875"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endParaRPr kumimoji="0" lang="zh-TW" altLang="en-US" sz="1800" b="0" i="0" u="none" strike="noStrike" cap="none" normalizeH="0" baseline="0">
              <a:ln>
                <a:noFill/>
              </a:ln>
              <a:solidFill>
                <a:schemeClr val="tx1"/>
              </a:solidFill>
              <a:effectLst/>
              <a:latin typeface="Arial" charset="0"/>
              <a:ea typeface="宋体" charset="0"/>
              <a:cs typeface="宋体" charset="0"/>
            </a:endParaRPr>
          </a:p>
        </p:txBody>
      </p:sp>
      <p:pic>
        <p:nvPicPr>
          <p:cNvPr id="24" name="圖片 23"/>
          <p:cNvPicPr>
            <a:picLocks noChangeAspect="1"/>
          </p:cNvPicPr>
          <p:nvPr/>
        </p:nvPicPr>
        <p:blipFill>
          <a:blip r:embed="rId3"/>
          <a:stretch>
            <a:fillRect/>
          </a:stretch>
        </p:blipFill>
        <p:spPr>
          <a:xfrm>
            <a:off x="6782900" y="1988840"/>
            <a:ext cx="2361100" cy="1353964"/>
          </a:xfrm>
          <a:prstGeom prst="rect">
            <a:avLst/>
          </a:prstGeom>
        </p:spPr>
      </p:pic>
      <p:cxnSp>
        <p:nvCxnSpPr>
          <p:cNvPr id="16" name="直線箭頭接點 15"/>
          <p:cNvCxnSpPr>
            <a:stCxn id="10" idx="2"/>
            <a:endCxn id="9" idx="7"/>
          </p:cNvCxnSpPr>
          <p:nvPr/>
        </p:nvCxnSpPr>
        <p:spPr bwMode="auto">
          <a:xfrm flipH="1">
            <a:off x="5256825" y="1802433"/>
            <a:ext cx="1874016" cy="4036276"/>
          </a:xfrm>
          <a:prstGeom prst="straightConnector1">
            <a:avLst/>
          </a:prstGeom>
          <a:noFill/>
          <a:ln w="15875" cap="flat" cmpd="sng" algn="ctr">
            <a:solidFill>
              <a:srgbClr val="FF0000"/>
            </a:solidFill>
            <a:prstDash val="solid"/>
            <a:round/>
            <a:headEnd type="none" w="med" len="med"/>
            <a:tailEnd type="arrow"/>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2" name="直線箭頭接點 21"/>
          <p:cNvCxnSpPr>
            <a:endCxn id="20" idx="6"/>
          </p:cNvCxnSpPr>
          <p:nvPr/>
        </p:nvCxnSpPr>
        <p:spPr bwMode="auto">
          <a:xfrm flipH="1">
            <a:off x="2843808" y="1844824"/>
            <a:ext cx="4248472" cy="4248472"/>
          </a:xfrm>
          <a:prstGeom prst="straightConnector1">
            <a:avLst/>
          </a:prstGeom>
          <a:noFill/>
          <a:ln w="15875" cap="flat" cmpd="sng" algn="ctr">
            <a:solidFill>
              <a:srgbClr val="FF0000"/>
            </a:solidFill>
            <a:prstDash val="solid"/>
            <a:round/>
            <a:headEnd type="none" w="med" len="med"/>
            <a:tailEnd type="arrow"/>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 name="直線箭頭接點 13"/>
          <p:cNvCxnSpPr>
            <a:stCxn id="10" idx="2"/>
            <a:endCxn id="7" idx="7"/>
          </p:cNvCxnSpPr>
          <p:nvPr/>
        </p:nvCxnSpPr>
        <p:spPr bwMode="auto">
          <a:xfrm flipH="1">
            <a:off x="4608753" y="1802433"/>
            <a:ext cx="2522088" cy="1897127"/>
          </a:xfrm>
          <a:prstGeom prst="straightConnector1">
            <a:avLst/>
          </a:prstGeom>
          <a:noFill/>
          <a:ln w="15875" cap="flat" cmpd="sng" algn="ctr">
            <a:solidFill>
              <a:srgbClr val="FF0000"/>
            </a:solidFill>
            <a:prstDash val="solid"/>
            <a:round/>
            <a:headEnd type="none" w="med" len="med"/>
            <a:tailEnd type="arrow"/>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12727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21</a:t>
            </a:fld>
            <a:endParaRPr lang="en-US" altLang="zh-CN"/>
          </a:p>
        </p:txBody>
      </p:sp>
      <p:pic>
        <p:nvPicPr>
          <p:cNvPr id="11" name="圖片 10"/>
          <p:cNvPicPr>
            <a:picLocks noChangeAspect="1"/>
          </p:cNvPicPr>
          <p:nvPr/>
        </p:nvPicPr>
        <p:blipFill>
          <a:blip r:embed="rId2"/>
          <a:stretch>
            <a:fillRect/>
          </a:stretch>
        </p:blipFill>
        <p:spPr>
          <a:xfrm>
            <a:off x="1619672" y="1700808"/>
            <a:ext cx="5945584" cy="2517773"/>
          </a:xfrm>
          <a:prstGeom prst="rect">
            <a:avLst/>
          </a:prstGeom>
        </p:spPr>
      </p:pic>
      <p:sp>
        <p:nvSpPr>
          <p:cNvPr id="12" name="文字方塊 11"/>
          <p:cNvSpPr txBox="1"/>
          <p:nvPr/>
        </p:nvSpPr>
        <p:spPr>
          <a:xfrm>
            <a:off x="755576" y="692696"/>
            <a:ext cx="7504100" cy="954107"/>
          </a:xfrm>
          <a:prstGeom prst="rect">
            <a:avLst/>
          </a:prstGeom>
          <a:noFill/>
        </p:spPr>
        <p:txBody>
          <a:bodyPr wrap="square" rtlCol="0">
            <a:spAutoFit/>
          </a:bodyPr>
          <a:lstStyle/>
          <a:p>
            <a:r>
              <a:rPr kumimoji="1" lang="en-GB" altLang="zh-TW" sz="2800" dirty="0"/>
              <a:t>The</a:t>
            </a:r>
            <a:r>
              <a:rPr kumimoji="1" lang="zh-CN" altLang="en-US" sz="2800" dirty="0"/>
              <a:t> </a:t>
            </a:r>
            <a:r>
              <a:rPr kumimoji="1" lang="en-GB" altLang="zh-CN" sz="2800" dirty="0"/>
              <a:t>values</a:t>
            </a:r>
            <a:r>
              <a:rPr kumimoji="1" lang="zh-CN" altLang="en-US" sz="2800" dirty="0"/>
              <a:t> </a:t>
            </a:r>
            <a:r>
              <a:rPr kumimoji="1" lang="en-GB" altLang="zh-CN" sz="2800" dirty="0"/>
              <a:t>of</a:t>
            </a:r>
            <a:r>
              <a:rPr kumimoji="1" lang="zh-CN" altLang="en-US" sz="2800" dirty="0"/>
              <a:t> </a:t>
            </a:r>
            <a:r>
              <a:rPr kumimoji="1" lang="en-GB" altLang="zh-CN" sz="2800" dirty="0"/>
              <a:t>the</a:t>
            </a:r>
            <a:r>
              <a:rPr kumimoji="1" lang="zh-CN" altLang="en-US" sz="2800" dirty="0"/>
              <a:t> </a:t>
            </a:r>
            <a:r>
              <a:rPr kumimoji="1" lang="en-GB" altLang="zh-CN" sz="2800" dirty="0"/>
              <a:t>objective</a:t>
            </a:r>
            <a:r>
              <a:rPr kumimoji="1" lang="zh-CN" altLang="en-US" sz="2800" dirty="0"/>
              <a:t> </a:t>
            </a:r>
            <a:r>
              <a:rPr kumimoji="1" lang="en-GB" altLang="zh-CN" sz="2800" dirty="0"/>
              <a:t>function</a:t>
            </a:r>
            <a:r>
              <a:rPr kumimoji="1" lang="zh-CN" altLang="en-US" sz="2800" dirty="0"/>
              <a:t> </a:t>
            </a:r>
            <a:r>
              <a:rPr kumimoji="1" lang="en-GB" altLang="zh-CN" sz="2800" dirty="0"/>
              <a:t>at</a:t>
            </a:r>
            <a:r>
              <a:rPr kumimoji="1" lang="zh-CN" altLang="en-US" sz="2800" dirty="0"/>
              <a:t> </a:t>
            </a:r>
            <a:r>
              <a:rPr kumimoji="1" lang="en-GB" altLang="zh-CN" sz="2800" dirty="0"/>
              <a:t>each</a:t>
            </a:r>
            <a:r>
              <a:rPr kumimoji="1" lang="zh-CN" altLang="en-US" sz="2800" dirty="0"/>
              <a:t> </a:t>
            </a:r>
            <a:r>
              <a:rPr kumimoji="1" lang="en-GB" altLang="zh-CN" sz="2800" dirty="0"/>
              <a:t>extreme</a:t>
            </a:r>
            <a:r>
              <a:rPr kumimoji="1" lang="zh-CN" altLang="en-US" sz="2800" dirty="0"/>
              <a:t> </a:t>
            </a:r>
            <a:r>
              <a:rPr kumimoji="1" lang="en-GB" altLang="zh-CN" sz="2800" dirty="0"/>
              <a:t>point</a:t>
            </a:r>
            <a:r>
              <a:rPr kumimoji="1" lang="zh-CN" altLang="en-US" sz="2800" dirty="0"/>
              <a:t> </a:t>
            </a:r>
            <a:r>
              <a:rPr kumimoji="1" lang="en-GB" altLang="zh-CN" sz="2800" dirty="0"/>
              <a:t>are</a:t>
            </a:r>
            <a:r>
              <a:rPr kumimoji="1" lang="zh-CN" altLang="en-US" sz="2800" dirty="0"/>
              <a:t> </a:t>
            </a:r>
            <a:endParaRPr kumimoji="1" lang="zh-TW" altLang="en-US" sz="2800" dirty="0"/>
          </a:p>
        </p:txBody>
      </p:sp>
      <p:sp>
        <p:nvSpPr>
          <p:cNvPr id="13" name="文字方塊 12"/>
          <p:cNvSpPr txBox="1"/>
          <p:nvPr/>
        </p:nvSpPr>
        <p:spPr>
          <a:xfrm>
            <a:off x="827584" y="4437112"/>
            <a:ext cx="7504100" cy="1902059"/>
          </a:xfrm>
          <a:prstGeom prst="rect">
            <a:avLst/>
          </a:prstGeom>
          <a:noFill/>
        </p:spPr>
        <p:txBody>
          <a:bodyPr wrap="square" rtlCol="0">
            <a:spAutoFit/>
          </a:bodyPr>
          <a:lstStyle/>
          <a:p>
            <a:r>
              <a:rPr lang="en-US" altLang="zh-TW" sz="2800" dirty="0"/>
              <a:t>Thus, the carpenter should make 12 tables and 15 bookcases each week to earn a maximum weekly profit of $750. </a:t>
            </a:r>
          </a:p>
          <a:p>
            <a:endParaRPr lang="en-US" altLang="zh-TW" sz="2800" dirty="0"/>
          </a:p>
        </p:txBody>
      </p:sp>
    </p:spTree>
    <p:extLst>
      <p:ext uri="{BB962C8B-B14F-4D97-AF65-F5344CB8AC3E}">
        <p14:creationId xmlns:p14="http://schemas.microsoft.com/office/powerpoint/2010/main" val="172328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22</a:t>
            </a:fld>
            <a:endParaRPr lang="en-US" altLang="zh-CN"/>
          </a:p>
        </p:txBody>
      </p:sp>
      <p:pic>
        <p:nvPicPr>
          <p:cNvPr id="6" name="圖片 5"/>
          <p:cNvPicPr>
            <a:picLocks noChangeAspect="1"/>
          </p:cNvPicPr>
          <p:nvPr/>
        </p:nvPicPr>
        <p:blipFill>
          <a:blip r:embed="rId2"/>
          <a:stretch>
            <a:fillRect/>
          </a:stretch>
        </p:blipFill>
        <p:spPr>
          <a:xfrm>
            <a:off x="899592" y="922866"/>
            <a:ext cx="2413000" cy="1143000"/>
          </a:xfrm>
          <a:prstGeom prst="rect">
            <a:avLst/>
          </a:prstGeom>
        </p:spPr>
      </p:pic>
      <p:sp>
        <p:nvSpPr>
          <p:cNvPr id="7" name="文字方塊 6"/>
          <p:cNvSpPr txBox="1"/>
          <p:nvPr/>
        </p:nvSpPr>
        <p:spPr>
          <a:xfrm>
            <a:off x="323528" y="332656"/>
            <a:ext cx="8352928" cy="523220"/>
          </a:xfrm>
          <a:prstGeom prst="rect">
            <a:avLst/>
          </a:prstGeom>
          <a:noFill/>
        </p:spPr>
        <p:txBody>
          <a:bodyPr wrap="square" rtlCol="0">
            <a:spAutoFit/>
          </a:bodyPr>
          <a:lstStyle/>
          <a:p>
            <a:r>
              <a:rPr kumimoji="1" lang="en-GB" altLang="zh-TW" sz="2800" dirty="0"/>
              <a:t>If</a:t>
            </a:r>
            <a:r>
              <a:rPr kumimoji="1" lang="zh-CN" altLang="en-US" sz="2800" dirty="0"/>
              <a:t> </a:t>
            </a:r>
            <a:r>
              <a:rPr kumimoji="1" lang="en-GB" altLang="zh-CN" sz="2800" dirty="0"/>
              <a:t>we</a:t>
            </a:r>
            <a:r>
              <a:rPr kumimoji="1" lang="zh-CN" altLang="en-US" sz="2800" dirty="0"/>
              <a:t> </a:t>
            </a:r>
            <a:r>
              <a:rPr kumimoji="1" lang="en-GB" altLang="zh-CN" sz="2800" dirty="0"/>
              <a:t>plot</a:t>
            </a:r>
            <a:r>
              <a:rPr kumimoji="1" lang="zh-CN" altLang="en-US" sz="2800" dirty="0"/>
              <a:t> </a:t>
            </a:r>
            <a:r>
              <a:rPr kumimoji="1" lang="en-GB" altLang="zh-CN" sz="2800" dirty="0"/>
              <a:t>for</a:t>
            </a:r>
            <a:r>
              <a:rPr kumimoji="1" lang="zh-CN" altLang="en-US" sz="2800" dirty="0"/>
              <a:t> </a:t>
            </a:r>
            <a:r>
              <a:rPr kumimoji="1" lang="en-GB" altLang="zh-CN" sz="2800" dirty="0"/>
              <a:t>the</a:t>
            </a:r>
            <a:r>
              <a:rPr kumimoji="1" lang="zh-CN" altLang="en-US" sz="2800" dirty="0"/>
              <a:t> </a:t>
            </a:r>
            <a:r>
              <a:rPr kumimoji="1" lang="en-GB" altLang="zh-CN" sz="2800" dirty="0"/>
              <a:t>objective</a:t>
            </a:r>
            <a:r>
              <a:rPr kumimoji="1" lang="zh-CN" altLang="en-US" sz="2800" dirty="0"/>
              <a:t> </a:t>
            </a:r>
            <a:r>
              <a:rPr kumimoji="1" lang="en-GB" altLang="zh-CN" sz="2800" dirty="0"/>
              <a:t>function</a:t>
            </a:r>
            <a:r>
              <a:rPr kumimoji="1" lang="zh-CN" altLang="en-US" sz="2800" dirty="0"/>
              <a:t> </a:t>
            </a:r>
            <a:r>
              <a:rPr kumimoji="1" lang="en-US" altLang="zh-CN" sz="2800" dirty="0"/>
              <a:t>25</a:t>
            </a:r>
            <a:r>
              <a:rPr kumimoji="1" lang="en-US" altLang="zh-CN" sz="2800" i="1" dirty="0"/>
              <a:t>x</a:t>
            </a:r>
            <a:r>
              <a:rPr kumimoji="1" lang="en-US" altLang="zh-CN" sz="2800" baseline="-25000" dirty="0"/>
              <a:t>1</a:t>
            </a:r>
            <a:r>
              <a:rPr kumimoji="1" lang="en-US" altLang="zh-CN" sz="2800" dirty="0"/>
              <a:t>+30</a:t>
            </a:r>
            <a:r>
              <a:rPr kumimoji="1" lang="en-US" altLang="zh-CN" sz="2800" i="1" dirty="0"/>
              <a:t>x</a:t>
            </a:r>
            <a:r>
              <a:rPr kumimoji="1" lang="en-US" altLang="zh-CN" sz="2800" baseline="-25000" dirty="0"/>
              <a:t>2</a:t>
            </a:r>
            <a:endParaRPr kumimoji="1" lang="zh-TW" altLang="en-US" sz="2800" dirty="0"/>
          </a:p>
        </p:txBody>
      </p:sp>
      <p:pic>
        <p:nvPicPr>
          <p:cNvPr id="8" name="圖片 7"/>
          <p:cNvPicPr>
            <a:picLocks noChangeAspect="1"/>
          </p:cNvPicPr>
          <p:nvPr/>
        </p:nvPicPr>
        <p:blipFill>
          <a:blip r:embed="rId3"/>
          <a:stretch>
            <a:fillRect/>
          </a:stretch>
        </p:blipFill>
        <p:spPr>
          <a:xfrm>
            <a:off x="539552" y="2132856"/>
            <a:ext cx="5040560" cy="3883710"/>
          </a:xfrm>
          <a:prstGeom prst="rect">
            <a:avLst/>
          </a:prstGeom>
        </p:spPr>
      </p:pic>
      <p:sp>
        <p:nvSpPr>
          <p:cNvPr id="9" name="文字方塊 8"/>
          <p:cNvSpPr txBox="1"/>
          <p:nvPr/>
        </p:nvSpPr>
        <p:spPr>
          <a:xfrm>
            <a:off x="5041495" y="1465701"/>
            <a:ext cx="4392488" cy="1200329"/>
          </a:xfrm>
          <a:prstGeom prst="rect">
            <a:avLst/>
          </a:prstGeom>
          <a:noFill/>
        </p:spPr>
        <p:txBody>
          <a:bodyPr wrap="square" rtlCol="0">
            <a:spAutoFit/>
          </a:bodyPr>
          <a:lstStyle/>
          <a:p>
            <a:r>
              <a:rPr lang="en-US" altLang="zh-TW" sz="2400" dirty="0"/>
              <a:t>The objective function has constant values along these line segments (level curves)</a:t>
            </a:r>
          </a:p>
        </p:txBody>
      </p:sp>
      <p:pic>
        <p:nvPicPr>
          <p:cNvPr id="10" name="圖片 9"/>
          <p:cNvPicPr>
            <a:picLocks noChangeAspect="1"/>
          </p:cNvPicPr>
          <p:nvPr/>
        </p:nvPicPr>
        <p:blipFill>
          <a:blip r:embed="rId4"/>
          <a:stretch>
            <a:fillRect/>
          </a:stretch>
        </p:blipFill>
        <p:spPr>
          <a:xfrm>
            <a:off x="5580112" y="2924944"/>
            <a:ext cx="3276600" cy="2324100"/>
          </a:xfrm>
          <a:prstGeom prst="rect">
            <a:avLst/>
          </a:prstGeom>
        </p:spPr>
      </p:pic>
    </p:spTree>
    <p:extLst>
      <p:ext uri="{BB962C8B-B14F-4D97-AF65-F5344CB8AC3E}">
        <p14:creationId xmlns:p14="http://schemas.microsoft.com/office/powerpoint/2010/main" val="1702276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23</a:t>
            </a:fld>
            <a:endParaRPr lang="en-US" altLang="zh-CN"/>
          </a:p>
        </p:txBody>
      </p:sp>
      <p:pic>
        <p:nvPicPr>
          <p:cNvPr id="2" name="圖片 1"/>
          <p:cNvPicPr>
            <a:picLocks noChangeAspect="1"/>
          </p:cNvPicPr>
          <p:nvPr/>
        </p:nvPicPr>
        <p:blipFill>
          <a:blip r:embed="rId2"/>
          <a:stretch>
            <a:fillRect/>
          </a:stretch>
        </p:blipFill>
        <p:spPr>
          <a:xfrm>
            <a:off x="1115616" y="908720"/>
            <a:ext cx="6451600" cy="4622800"/>
          </a:xfrm>
          <a:prstGeom prst="rect">
            <a:avLst/>
          </a:prstGeom>
        </p:spPr>
      </p:pic>
      <p:sp>
        <p:nvSpPr>
          <p:cNvPr id="9" name="文字方塊 8"/>
          <p:cNvSpPr txBox="1"/>
          <p:nvPr/>
        </p:nvSpPr>
        <p:spPr>
          <a:xfrm>
            <a:off x="251520" y="5412641"/>
            <a:ext cx="8352928" cy="830997"/>
          </a:xfrm>
          <a:prstGeom prst="rect">
            <a:avLst/>
          </a:prstGeom>
          <a:noFill/>
        </p:spPr>
        <p:txBody>
          <a:bodyPr wrap="square" rtlCol="0">
            <a:spAutoFit/>
          </a:bodyPr>
          <a:lstStyle/>
          <a:p>
            <a:r>
              <a:rPr lang="en-US" altLang="zh-TW" sz="2400" dirty="0"/>
              <a:t>The level curve with value 750 is the one that intersects the feasible region exactly once at the extreme point C.</a:t>
            </a:r>
          </a:p>
        </p:txBody>
      </p:sp>
      <p:sp>
        <p:nvSpPr>
          <p:cNvPr id="10" name="文字方塊 9"/>
          <p:cNvSpPr txBox="1"/>
          <p:nvPr/>
        </p:nvSpPr>
        <p:spPr>
          <a:xfrm>
            <a:off x="395536" y="260648"/>
            <a:ext cx="8352928" cy="523220"/>
          </a:xfrm>
          <a:prstGeom prst="rect">
            <a:avLst/>
          </a:prstGeom>
          <a:noFill/>
        </p:spPr>
        <p:txBody>
          <a:bodyPr wrap="square" rtlCol="0">
            <a:spAutoFit/>
          </a:bodyPr>
          <a:lstStyle/>
          <a:p>
            <a:r>
              <a:rPr kumimoji="1" lang="en-GB" altLang="zh-TW" sz="2800" dirty="0"/>
              <a:t>Overlay the lines with the feasible region</a:t>
            </a:r>
            <a:endParaRPr kumimoji="1" lang="zh-TW" altLang="en-US" sz="2800" dirty="0"/>
          </a:p>
        </p:txBody>
      </p:sp>
    </p:spTree>
    <p:extLst>
      <p:ext uri="{BB962C8B-B14F-4D97-AF65-F5344CB8AC3E}">
        <p14:creationId xmlns:p14="http://schemas.microsoft.com/office/powerpoint/2010/main" val="640342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24</a:t>
            </a:fld>
            <a:endParaRPr lang="en-US" altLang="zh-CN"/>
          </a:p>
        </p:txBody>
      </p:sp>
      <p:sp>
        <p:nvSpPr>
          <p:cNvPr id="10" name="文字方塊 9"/>
          <p:cNvSpPr txBox="1"/>
          <p:nvPr/>
        </p:nvSpPr>
        <p:spPr>
          <a:xfrm>
            <a:off x="395536" y="260648"/>
            <a:ext cx="8352928" cy="523220"/>
          </a:xfrm>
          <a:prstGeom prst="rect">
            <a:avLst/>
          </a:prstGeom>
          <a:noFill/>
        </p:spPr>
        <p:txBody>
          <a:bodyPr wrap="square" rtlCol="0">
            <a:spAutoFit/>
          </a:bodyPr>
          <a:lstStyle/>
          <a:p>
            <a:r>
              <a:rPr kumimoji="1" lang="en-GB" altLang="zh-TW" sz="2800" dirty="0"/>
              <a:t>If we slightly modify the constraint functions to</a:t>
            </a:r>
            <a:endParaRPr kumimoji="1" lang="zh-TW" altLang="en-US" sz="2800" dirty="0"/>
          </a:p>
        </p:txBody>
      </p:sp>
      <p:pic>
        <p:nvPicPr>
          <p:cNvPr id="3" name="圖片 2"/>
          <p:cNvPicPr>
            <a:picLocks noChangeAspect="1"/>
          </p:cNvPicPr>
          <p:nvPr/>
        </p:nvPicPr>
        <p:blipFill>
          <a:blip r:embed="rId2"/>
          <a:stretch>
            <a:fillRect/>
          </a:stretch>
        </p:blipFill>
        <p:spPr>
          <a:xfrm>
            <a:off x="2411760" y="908720"/>
            <a:ext cx="4254500" cy="1181100"/>
          </a:xfrm>
          <a:prstGeom prst="rect">
            <a:avLst/>
          </a:prstGeom>
        </p:spPr>
      </p:pic>
      <p:pic>
        <p:nvPicPr>
          <p:cNvPr id="6" name="圖片 5"/>
          <p:cNvPicPr>
            <a:picLocks noChangeAspect="1"/>
          </p:cNvPicPr>
          <p:nvPr/>
        </p:nvPicPr>
        <p:blipFill>
          <a:blip r:embed="rId3"/>
          <a:stretch>
            <a:fillRect/>
          </a:stretch>
        </p:blipFill>
        <p:spPr>
          <a:xfrm>
            <a:off x="16980" y="2060848"/>
            <a:ext cx="6032500" cy="4267200"/>
          </a:xfrm>
          <a:prstGeom prst="rect">
            <a:avLst/>
          </a:prstGeom>
        </p:spPr>
      </p:pic>
      <p:pic>
        <p:nvPicPr>
          <p:cNvPr id="7" name="圖片 6"/>
          <p:cNvPicPr>
            <a:picLocks noChangeAspect="1"/>
          </p:cNvPicPr>
          <p:nvPr/>
        </p:nvPicPr>
        <p:blipFill>
          <a:blip r:embed="rId4"/>
          <a:stretch>
            <a:fillRect/>
          </a:stretch>
        </p:blipFill>
        <p:spPr>
          <a:xfrm>
            <a:off x="6084168" y="3501008"/>
            <a:ext cx="2686248" cy="1893065"/>
          </a:xfrm>
          <a:prstGeom prst="rect">
            <a:avLst/>
          </a:prstGeom>
        </p:spPr>
      </p:pic>
    </p:spTree>
    <p:extLst>
      <p:ext uri="{BB962C8B-B14F-4D97-AF65-F5344CB8AC3E}">
        <p14:creationId xmlns:p14="http://schemas.microsoft.com/office/powerpoint/2010/main" val="370614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Example 4: data fitting (p.</a:t>
            </a:r>
            <a:r>
              <a:rPr kumimoji="1" lang="en-US" altLang="zh-CN" dirty="0"/>
              <a:t>258)</a:t>
            </a:r>
            <a:r>
              <a:rPr kumimoji="1" lang="en-US" altLang="zh-TW" dirty="0"/>
              <a:t> </a:t>
            </a:r>
            <a:endParaRPr kumimoji="1" lang="zh-TW" altLang="en-US" dirty="0"/>
          </a:p>
        </p:txBody>
      </p:sp>
      <p:sp>
        <p:nvSpPr>
          <p:cNvPr id="3" name="內容版面配置區 2"/>
          <p:cNvSpPr>
            <a:spLocks noGrp="1"/>
          </p:cNvSpPr>
          <p:nvPr>
            <p:ph idx="1"/>
          </p:nvPr>
        </p:nvSpPr>
        <p:spPr>
          <a:xfrm>
            <a:off x="467544" y="1124744"/>
            <a:ext cx="8229600" cy="4530725"/>
          </a:xfrm>
        </p:spPr>
        <p:txBody>
          <a:bodyPr/>
          <a:lstStyle/>
          <a:p>
            <a:r>
              <a:rPr kumimoji="1" lang="en-US" altLang="zh-TW" dirty="0"/>
              <a:t>Use</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i="1" dirty="0"/>
              <a:t>y</a:t>
            </a:r>
            <a:r>
              <a:rPr kumimoji="1" lang="zh-CN" altLang="en-US" dirty="0"/>
              <a:t> </a:t>
            </a:r>
            <a:r>
              <a:rPr lang="zh-CN" altLang="zh-CN" dirty="0"/>
              <a:t>=</a:t>
            </a:r>
            <a:r>
              <a:rPr lang="zh-CN" altLang="en-US" dirty="0"/>
              <a:t> </a:t>
            </a:r>
            <a:r>
              <a:rPr lang="en-US" altLang="zh-CN" i="1" dirty="0"/>
              <a:t>cx</a:t>
            </a:r>
            <a:r>
              <a:rPr lang="zh-CN" altLang="en-US" dirty="0"/>
              <a:t> </a:t>
            </a:r>
            <a:r>
              <a:rPr lang="en-US" altLang="zh-CN" dirty="0"/>
              <a:t>to</a:t>
            </a:r>
            <a:r>
              <a:rPr lang="zh-CN" altLang="en-US" dirty="0"/>
              <a:t> </a:t>
            </a:r>
            <a:r>
              <a:rPr lang="en-US" altLang="zh-CN" dirty="0"/>
              <a:t>fit</a:t>
            </a:r>
            <a:r>
              <a:rPr lang="zh-CN" altLang="en-US" dirty="0"/>
              <a:t> </a:t>
            </a:r>
            <a:r>
              <a:rPr lang="en-US" altLang="zh-CN" dirty="0"/>
              <a:t>the</a:t>
            </a:r>
            <a:r>
              <a:rPr lang="zh-CN" altLang="en-US" dirty="0"/>
              <a:t> </a:t>
            </a:r>
            <a:r>
              <a:rPr lang="en-US" altLang="zh-CN" dirty="0"/>
              <a:t>data</a:t>
            </a:r>
            <a:r>
              <a:rPr lang="zh-CN" altLang="en-US" dirty="0"/>
              <a:t> </a:t>
            </a:r>
            <a:r>
              <a:rPr lang="en-US" altLang="zh-CN" dirty="0"/>
              <a:t>set</a:t>
            </a:r>
            <a:r>
              <a:rPr lang="zh-CN" altLang="en-US" dirty="0"/>
              <a:t> </a:t>
            </a:r>
            <a:r>
              <a:rPr lang="en-US" altLang="zh-CN" dirty="0"/>
              <a:t>by</a:t>
            </a:r>
            <a:r>
              <a:rPr lang="zh-CN" altLang="en-US" dirty="0"/>
              <a:t> </a:t>
            </a:r>
            <a:r>
              <a:rPr lang="en-US" altLang="zh-CN" dirty="0" err="1"/>
              <a:t>Chebyshev</a:t>
            </a:r>
            <a:r>
              <a:rPr lang="zh-CN" altLang="zh-CN" dirty="0"/>
              <a:t> </a:t>
            </a:r>
            <a:r>
              <a:rPr lang="en-US" altLang="zh-CN" dirty="0"/>
              <a:t>criterion</a:t>
            </a:r>
          </a:p>
          <a:p>
            <a:endParaRPr kumimoji="1" lang="en-US" altLang="zh-TW" dirty="0"/>
          </a:p>
          <a:p>
            <a:pPr marL="0" indent="0">
              <a:buNone/>
            </a:pPr>
            <a:endParaRPr kumimoji="1" lang="en-US" altLang="zh-TW" dirty="0"/>
          </a:p>
          <a:p>
            <a:r>
              <a:rPr lang="en-US" altLang="zh-TW" dirty="0"/>
              <a:t>Formulate</a:t>
            </a:r>
            <a:r>
              <a:rPr lang="zh-CN" altLang="en-US" dirty="0"/>
              <a:t> </a:t>
            </a:r>
            <a:r>
              <a:rPr lang="en-US" altLang="zh-CN" dirty="0"/>
              <a:t>the</a:t>
            </a:r>
            <a:r>
              <a:rPr lang="zh-CN" altLang="en-US" dirty="0"/>
              <a:t> </a:t>
            </a:r>
            <a:r>
              <a:rPr lang="en-US" altLang="zh-CN" dirty="0"/>
              <a:t>constraints</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25</a:t>
            </a:fld>
            <a:endParaRPr lang="en-US" altLang="zh-CN"/>
          </a:p>
        </p:txBody>
      </p:sp>
      <p:pic>
        <p:nvPicPr>
          <p:cNvPr id="6" name="圖片 5"/>
          <p:cNvPicPr>
            <a:picLocks noChangeAspect="1"/>
          </p:cNvPicPr>
          <p:nvPr/>
        </p:nvPicPr>
        <p:blipFill>
          <a:blip r:embed="rId2"/>
          <a:stretch>
            <a:fillRect/>
          </a:stretch>
        </p:blipFill>
        <p:spPr>
          <a:xfrm>
            <a:off x="3707904" y="2276872"/>
            <a:ext cx="1638300" cy="1028700"/>
          </a:xfrm>
          <a:prstGeom prst="rect">
            <a:avLst/>
          </a:prstGeom>
        </p:spPr>
      </p:pic>
      <p:pic>
        <p:nvPicPr>
          <p:cNvPr id="7" name="圖片 6"/>
          <p:cNvPicPr>
            <a:picLocks noChangeAspect="1"/>
          </p:cNvPicPr>
          <p:nvPr/>
        </p:nvPicPr>
        <p:blipFill>
          <a:blip r:embed="rId3"/>
          <a:stretch>
            <a:fillRect/>
          </a:stretch>
        </p:blipFill>
        <p:spPr>
          <a:xfrm>
            <a:off x="2555776" y="3933056"/>
            <a:ext cx="4076700" cy="2540000"/>
          </a:xfrm>
          <a:prstGeom prst="rect">
            <a:avLst/>
          </a:prstGeom>
        </p:spPr>
      </p:pic>
    </p:spTree>
    <p:extLst>
      <p:ext uri="{BB962C8B-B14F-4D97-AF65-F5344CB8AC3E}">
        <p14:creationId xmlns:p14="http://schemas.microsoft.com/office/powerpoint/2010/main" val="3743088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26</a:t>
            </a:fld>
            <a:endParaRPr lang="en-US" altLang="zh-CN"/>
          </a:p>
        </p:txBody>
      </p:sp>
      <p:pic>
        <p:nvPicPr>
          <p:cNvPr id="6" name="圖片 5"/>
          <p:cNvPicPr>
            <a:picLocks noChangeAspect="1"/>
          </p:cNvPicPr>
          <p:nvPr/>
        </p:nvPicPr>
        <p:blipFill rotWithShape="1">
          <a:blip r:embed="rId2"/>
          <a:srcRect l="4178" t="6500" r="3372" b="3539"/>
          <a:stretch/>
        </p:blipFill>
        <p:spPr>
          <a:xfrm>
            <a:off x="1547664" y="0"/>
            <a:ext cx="6398932" cy="4432953"/>
          </a:xfrm>
          <a:prstGeom prst="rect">
            <a:avLst/>
          </a:prstGeom>
        </p:spPr>
      </p:pic>
      <p:pic>
        <p:nvPicPr>
          <p:cNvPr id="7" name="圖片 6"/>
          <p:cNvPicPr>
            <a:picLocks noChangeAspect="1"/>
          </p:cNvPicPr>
          <p:nvPr/>
        </p:nvPicPr>
        <p:blipFill>
          <a:blip r:embed="rId3"/>
          <a:stretch>
            <a:fillRect/>
          </a:stretch>
        </p:blipFill>
        <p:spPr>
          <a:xfrm>
            <a:off x="2267744" y="4432300"/>
            <a:ext cx="4978400" cy="2425700"/>
          </a:xfrm>
          <a:prstGeom prst="rect">
            <a:avLst/>
          </a:prstGeom>
        </p:spPr>
      </p:pic>
    </p:spTree>
    <p:extLst>
      <p:ext uri="{BB962C8B-B14F-4D97-AF65-F5344CB8AC3E}">
        <p14:creationId xmlns:p14="http://schemas.microsoft.com/office/powerpoint/2010/main" val="2326733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95536" y="260648"/>
            <a:ext cx="8229600" cy="4530725"/>
          </a:xfrm>
        </p:spPr>
        <p:txBody>
          <a:bodyPr/>
          <a:lstStyle/>
          <a:p>
            <a:r>
              <a:rPr lang="en-US" altLang="zh-TW" dirty="0"/>
              <a:t>Summary: A linear function assumes its maximum and minimum values on a nonempty and bounded convex set at an extreme point.</a:t>
            </a:r>
          </a:p>
          <a:p>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27</a:t>
            </a:fld>
            <a:endParaRPr lang="en-US" altLang="zh-CN"/>
          </a:p>
        </p:txBody>
      </p:sp>
      <p:pic>
        <p:nvPicPr>
          <p:cNvPr id="6" name="圖片 5"/>
          <p:cNvPicPr>
            <a:picLocks noChangeAspect="1"/>
          </p:cNvPicPr>
          <p:nvPr/>
        </p:nvPicPr>
        <p:blipFill>
          <a:blip r:embed="rId2"/>
          <a:stretch>
            <a:fillRect/>
          </a:stretch>
        </p:blipFill>
        <p:spPr>
          <a:xfrm>
            <a:off x="1475656" y="2305244"/>
            <a:ext cx="5832648" cy="4547678"/>
          </a:xfrm>
          <a:prstGeom prst="rect">
            <a:avLst/>
          </a:prstGeom>
        </p:spPr>
      </p:pic>
    </p:spTree>
    <p:extLst>
      <p:ext uri="{BB962C8B-B14F-4D97-AF65-F5344CB8AC3E}">
        <p14:creationId xmlns:p14="http://schemas.microsoft.com/office/powerpoint/2010/main" val="2267181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Exercise</a:t>
            </a:r>
            <a:endParaRPr kumimoji="1" lang="zh-TW" altLang="en-US" dirty="0"/>
          </a:p>
        </p:txBody>
      </p:sp>
      <p:sp>
        <p:nvSpPr>
          <p:cNvPr id="3" name="內容版面配置區 2"/>
          <p:cNvSpPr>
            <a:spLocks noGrp="1"/>
          </p:cNvSpPr>
          <p:nvPr>
            <p:ph idx="1"/>
          </p:nvPr>
        </p:nvSpPr>
        <p:spPr>
          <a:xfrm>
            <a:off x="467544" y="1196752"/>
            <a:ext cx="8229600" cy="4530725"/>
          </a:xfrm>
        </p:spPr>
        <p:txBody>
          <a:bodyPr/>
          <a:lstStyle/>
          <a:p>
            <a:r>
              <a:rPr lang="en-US" altLang="zh-TW" sz="2400" dirty="0"/>
              <a:t>Consider a company that carves wooden soldiers. The company specializes in two main types: Confederate and Union soldiers. The profit for each is $28 and $30, respectively. It requires 2 units of lumber, 4 </a:t>
            </a:r>
            <a:r>
              <a:rPr lang="en-US" altLang="zh-TW" sz="2400" dirty="0" err="1"/>
              <a:t>hr</a:t>
            </a:r>
            <a:r>
              <a:rPr lang="en-US" altLang="zh-TW" sz="2400" dirty="0"/>
              <a:t> of carpentry, and 2 </a:t>
            </a:r>
            <a:r>
              <a:rPr lang="en-US" altLang="zh-TW" sz="2400" dirty="0" err="1"/>
              <a:t>hr</a:t>
            </a:r>
            <a:r>
              <a:rPr lang="en-US" altLang="zh-TW" sz="2400" dirty="0"/>
              <a:t> of finishing to complete a Confederate soldier. It requires 3 units of lumber, 3.5 </a:t>
            </a:r>
            <a:r>
              <a:rPr lang="en-US" altLang="zh-TW" sz="2400" dirty="0" err="1"/>
              <a:t>hr</a:t>
            </a:r>
            <a:r>
              <a:rPr lang="en-US" altLang="zh-TW" sz="2400" dirty="0"/>
              <a:t> of carpentry, and 3 </a:t>
            </a:r>
            <a:r>
              <a:rPr lang="en-US" altLang="zh-TW" sz="2400" dirty="0" err="1"/>
              <a:t>hr</a:t>
            </a:r>
            <a:r>
              <a:rPr lang="en-US" altLang="zh-TW" sz="2400" dirty="0"/>
              <a:t> of finishing to complete a Union soldier. Each week the company has 100 units of lumber delivered. There are 120 </a:t>
            </a:r>
            <a:r>
              <a:rPr lang="en-US" altLang="zh-TW" sz="2400" dirty="0" err="1"/>
              <a:t>hr</a:t>
            </a:r>
            <a:r>
              <a:rPr lang="en-US" altLang="zh-TW" sz="2400" dirty="0"/>
              <a:t> of carpenter machine time available and 90 </a:t>
            </a:r>
            <a:r>
              <a:rPr lang="en-US" altLang="zh-TW" sz="2400" dirty="0" err="1"/>
              <a:t>hr</a:t>
            </a:r>
            <a:r>
              <a:rPr lang="en-US" altLang="zh-TW" sz="2400" dirty="0"/>
              <a:t> of finishing time available. Determine the number of each wooden soldier to produce to maximize weekly profits.</a:t>
            </a:r>
          </a:p>
          <a:p>
            <a:endParaRPr kumimoji="1" lang="zh-TW" altLang="en-US" sz="2400"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28</a:t>
            </a:fld>
            <a:endParaRPr lang="en-US" altLang="zh-CN"/>
          </a:p>
        </p:txBody>
      </p:sp>
    </p:spTree>
    <p:extLst>
      <p:ext uri="{BB962C8B-B14F-4D97-AF65-F5344CB8AC3E}">
        <p14:creationId xmlns:p14="http://schemas.microsoft.com/office/powerpoint/2010/main" val="393309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Algebraic solutions of linear programs</a:t>
            </a:r>
            <a:endParaRPr kumimoji="1" lang="zh-TW" altLang="en-US" dirty="0"/>
          </a:p>
        </p:txBody>
      </p:sp>
      <p:sp>
        <p:nvSpPr>
          <p:cNvPr id="3" name="內容版面配置區 2"/>
          <p:cNvSpPr>
            <a:spLocks noGrp="1"/>
          </p:cNvSpPr>
          <p:nvPr>
            <p:ph idx="1"/>
          </p:nvPr>
        </p:nvSpPr>
        <p:spPr>
          <a:xfrm>
            <a:off x="467544" y="1412776"/>
            <a:ext cx="8229600" cy="4530725"/>
          </a:xfrm>
        </p:spPr>
        <p:txBody>
          <a:bodyPr/>
          <a:lstStyle/>
          <a:p>
            <a:r>
              <a:rPr lang="en-US" altLang="zh-TW" dirty="0"/>
              <a:t>Recall the steps in finding geometric solution:</a:t>
            </a:r>
          </a:p>
          <a:p>
            <a:pPr lvl="1"/>
            <a:r>
              <a:rPr lang="en-US" altLang="zh-TW" dirty="0"/>
              <a:t>1. Find all intersection points of the constraints. </a:t>
            </a:r>
          </a:p>
          <a:p>
            <a:pPr lvl="1"/>
            <a:r>
              <a:rPr lang="en-US" altLang="zh-TW" dirty="0"/>
              <a:t>2. Determine which intersection points, if any, are feasible to obtain the extreme points. </a:t>
            </a:r>
          </a:p>
          <a:p>
            <a:pPr lvl="1"/>
            <a:r>
              <a:rPr lang="en-US" altLang="zh-TW" dirty="0"/>
              <a:t>3. Evaluate the objective function at each extreme point. </a:t>
            </a:r>
          </a:p>
          <a:p>
            <a:pPr lvl="1"/>
            <a:r>
              <a:rPr lang="en-US" altLang="zh-TW" dirty="0"/>
              <a:t>4. Choose the extreme point(s) with the largest (or smallest) value for the objective function.</a:t>
            </a:r>
          </a:p>
          <a:p>
            <a:r>
              <a:rPr lang="en-US" altLang="zh-TW" dirty="0"/>
              <a:t>How to find extreme points and determine whether they are feasible?</a:t>
            </a:r>
          </a:p>
          <a:p>
            <a:endParaRPr lang="it-IT" altLang="zh-TW" dirty="0"/>
          </a:p>
          <a:p>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dirty="0"/>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29</a:t>
            </a:fld>
            <a:endParaRPr lang="en-US" altLang="zh-CN"/>
          </a:p>
        </p:txBody>
      </p:sp>
    </p:spTree>
    <p:extLst>
      <p:ext uri="{BB962C8B-B14F-4D97-AF65-F5344CB8AC3E}">
        <p14:creationId xmlns:p14="http://schemas.microsoft.com/office/powerpoint/2010/main" val="2442872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Basic model of optimization</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a:t>
            </a:fld>
            <a:endParaRPr lang="en-US" altLang="zh-CN"/>
          </a:p>
        </p:txBody>
      </p:sp>
      <p:pic>
        <p:nvPicPr>
          <p:cNvPr id="6" name="圖片 5"/>
          <p:cNvPicPr>
            <a:picLocks noChangeAspect="1"/>
          </p:cNvPicPr>
          <p:nvPr/>
        </p:nvPicPr>
        <p:blipFill rotWithShape="1">
          <a:blip r:embed="rId2"/>
          <a:srcRect r="583" b="77723"/>
          <a:stretch/>
        </p:blipFill>
        <p:spPr>
          <a:xfrm>
            <a:off x="1259632" y="1340768"/>
            <a:ext cx="5798635" cy="873871"/>
          </a:xfrm>
          <a:prstGeom prst="rect">
            <a:avLst/>
          </a:prstGeom>
        </p:spPr>
      </p:pic>
      <p:sp>
        <p:nvSpPr>
          <p:cNvPr id="7" name="文字方塊 6"/>
          <p:cNvSpPr txBox="1"/>
          <p:nvPr/>
        </p:nvSpPr>
        <p:spPr>
          <a:xfrm>
            <a:off x="1331640" y="2348880"/>
            <a:ext cx="1781557" cy="523220"/>
          </a:xfrm>
          <a:prstGeom prst="rect">
            <a:avLst/>
          </a:prstGeom>
          <a:noFill/>
        </p:spPr>
        <p:txBody>
          <a:bodyPr wrap="none" rtlCol="0">
            <a:spAutoFit/>
          </a:bodyPr>
          <a:lstStyle/>
          <a:p>
            <a:r>
              <a:rPr kumimoji="1" lang="en-US" altLang="zh-TW" sz="2800" dirty="0"/>
              <a:t>Subject</a:t>
            </a:r>
            <a:r>
              <a:rPr kumimoji="1" lang="zh-CN" altLang="en-US" sz="2800" dirty="0"/>
              <a:t> </a:t>
            </a:r>
            <a:r>
              <a:rPr kumimoji="1" lang="en-US" altLang="zh-CN" sz="2800" dirty="0"/>
              <a:t>to</a:t>
            </a:r>
            <a:endParaRPr kumimoji="1" lang="zh-TW" altLang="en-US" sz="2800" dirty="0"/>
          </a:p>
        </p:txBody>
      </p:sp>
      <p:pic>
        <p:nvPicPr>
          <p:cNvPr id="9" name="圖片 8"/>
          <p:cNvPicPr>
            <a:picLocks noChangeAspect="1"/>
          </p:cNvPicPr>
          <p:nvPr/>
        </p:nvPicPr>
        <p:blipFill>
          <a:blip r:embed="rId3"/>
          <a:stretch>
            <a:fillRect/>
          </a:stretch>
        </p:blipFill>
        <p:spPr>
          <a:xfrm>
            <a:off x="2123728" y="2780928"/>
            <a:ext cx="4616313" cy="1677020"/>
          </a:xfrm>
          <a:prstGeom prst="rect">
            <a:avLst/>
          </a:prstGeom>
        </p:spPr>
      </p:pic>
      <p:pic>
        <p:nvPicPr>
          <p:cNvPr id="13" name="圖片 12"/>
          <p:cNvPicPr>
            <a:picLocks noChangeAspect="1"/>
          </p:cNvPicPr>
          <p:nvPr/>
        </p:nvPicPr>
        <p:blipFill>
          <a:blip r:embed="rId4"/>
          <a:stretch>
            <a:fillRect/>
          </a:stretch>
        </p:blipFill>
        <p:spPr>
          <a:xfrm>
            <a:off x="2267744" y="4581128"/>
            <a:ext cx="5008569" cy="1778744"/>
          </a:xfrm>
          <a:prstGeom prst="rect">
            <a:avLst/>
          </a:prstGeom>
        </p:spPr>
      </p:pic>
    </p:spTree>
    <p:extLst>
      <p:ext uri="{BB962C8B-B14F-4D97-AF65-F5344CB8AC3E}">
        <p14:creationId xmlns:p14="http://schemas.microsoft.com/office/powerpoint/2010/main" val="4009558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30</a:t>
            </a:fld>
            <a:endParaRPr lang="en-US" altLang="zh-CN"/>
          </a:p>
        </p:txBody>
      </p:sp>
      <p:sp>
        <p:nvSpPr>
          <p:cNvPr id="9" name="文字方塊 8"/>
          <p:cNvSpPr txBox="1"/>
          <p:nvPr/>
        </p:nvSpPr>
        <p:spPr>
          <a:xfrm>
            <a:off x="1115616" y="5229200"/>
            <a:ext cx="6840760" cy="1077218"/>
          </a:xfrm>
          <a:prstGeom prst="rect">
            <a:avLst/>
          </a:prstGeom>
          <a:noFill/>
        </p:spPr>
        <p:txBody>
          <a:bodyPr wrap="square" rtlCol="0">
            <a:spAutoFit/>
          </a:bodyPr>
          <a:lstStyle/>
          <a:p>
            <a:r>
              <a:rPr kumimoji="1" lang="en-GB" altLang="zh-TW" sz="3200" dirty="0"/>
              <a:t>(0,30) and (34.5,0) are infeasible intersection points!!</a:t>
            </a:r>
            <a:endParaRPr kumimoji="1" lang="zh-TW" altLang="en-US" sz="3200" dirty="0"/>
          </a:p>
        </p:txBody>
      </p:sp>
      <p:pic>
        <p:nvPicPr>
          <p:cNvPr id="11" name="圖片 10"/>
          <p:cNvPicPr>
            <a:picLocks noChangeAspect="1"/>
          </p:cNvPicPr>
          <p:nvPr/>
        </p:nvPicPr>
        <p:blipFill>
          <a:blip r:embed="rId2"/>
          <a:stretch>
            <a:fillRect/>
          </a:stretch>
        </p:blipFill>
        <p:spPr>
          <a:xfrm>
            <a:off x="1691680" y="548680"/>
            <a:ext cx="5456446" cy="4659204"/>
          </a:xfrm>
          <a:prstGeom prst="rect">
            <a:avLst/>
          </a:prstGeom>
        </p:spPr>
      </p:pic>
    </p:spTree>
    <p:extLst>
      <p:ext uri="{BB962C8B-B14F-4D97-AF65-F5344CB8AC3E}">
        <p14:creationId xmlns:p14="http://schemas.microsoft.com/office/powerpoint/2010/main" val="1844415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31</a:t>
            </a:fld>
            <a:endParaRPr lang="en-US" altLang="zh-CN"/>
          </a:p>
        </p:txBody>
      </p:sp>
      <p:sp>
        <p:nvSpPr>
          <p:cNvPr id="7" name="文字方塊 6"/>
          <p:cNvSpPr txBox="1"/>
          <p:nvPr/>
        </p:nvSpPr>
        <p:spPr>
          <a:xfrm>
            <a:off x="1043608" y="1124744"/>
            <a:ext cx="7236296" cy="1200329"/>
          </a:xfrm>
          <a:prstGeom prst="rect">
            <a:avLst/>
          </a:prstGeom>
          <a:noFill/>
        </p:spPr>
        <p:txBody>
          <a:bodyPr wrap="square" rtlCol="0">
            <a:spAutoFit/>
          </a:bodyPr>
          <a:lstStyle/>
          <a:p>
            <a:r>
              <a:rPr kumimoji="1" lang="en-GB" altLang="zh-TW" sz="3600" dirty="0"/>
              <a:t>Add “slack” non-negative variables </a:t>
            </a:r>
            <a:r>
              <a:rPr kumimoji="1" lang="en-GB" altLang="zh-TW" sz="3600" i="1" dirty="0"/>
              <a:t>y</a:t>
            </a:r>
            <a:r>
              <a:rPr kumimoji="1" lang="en-GB" altLang="zh-TW" sz="3600" baseline="-25000" dirty="0"/>
              <a:t>1</a:t>
            </a:r>
            <a:r>
              <a:rPr kumimoji="1" lang="en-GB" altLang="zh-TW" sz="3600" dirty="0"/>
              <a:t> and </a:t>
            </a:r>
            <a:r>
              <a:rPr kumimoji="1" lang="en-GB" altLang="zh-TW" sz="3600" i="1" dirty="0"/>
              <a:t>y</a:t>
            </a:r>
            <a:r>
              <a:rPr kumimoji="1" lang="en-GB" altLang="zh-TW" sz="3600" baseline="-25000" dirty="0"/>
              <a:t>2</a:t>
            </a:r>
            <a:r>
              <a:rPr kumimoji="1" lang="en-GB" altLang="zh-TW" sz="3600" dirty="0"/>
              <a:t> to the constraints</a:t>
            </a:r>
            <a:endParaRPr kumimoji="1" lang="zh-TW" altLang="en-US" sz="3600" dirty="0"/>
          </a:p>
        </p:txBody>
      </p:sp>
      <p:pic>
        <p:nvPicPr>
          <p:cNvPr id="8" name="圖片 7"/>
          <p:cNvPicPr>
            <a:picLocks noChangeAspect="1"/>
          </p:cNvPicPr>
          <p:nvPr/>
        </p:nvPicPr>
        <p:blipFill>
          <a:blip r:embed="rId2"/>
          <a:stretch>
            <a:fillRect/>
          </a:stretch>
        </p:blipFill>
        <p:spPr>
          <a:xfrm>
            <a:off x="5580112" y="3933056"/>
            <a:ext cx="3009900" cy="1346200"/>
          </a:xfrm>
          <a:prstGeom prst="rect">
            <a:avLst/>
          </a:prstGeom>
        </p:spPr>
      </p:pic>
      <p:sp>
        <p:nvSpPr>
          <p:cNvPr id="9" name="向右箭號 8"/>
          <p:cNvSpPr/>
          <p:nvPr/>
        </p:nvSpPr>
        <p:spPr bwMode="auto">
          <a:xfrm>
            <a:off x="4211960" y="3717032"/>
            <a:ext cx="1080120" cy="504056"/>
          </a:xfrm>
          <a:prstGeom prst="rightArrow">
            <a:avLst/>
          </a:prstGeom>
          <a:ln>
            <a:headEnd type="none" w="med" len="med"/>
            <a:tailEnd type="triangl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endParaRPr kumimoji="0" lang="zh-TW" altLang="en-US" sz="1800" b="0" i="0" u="none" strike="noStrike" cap="none" normalizeH="0" baseline="0">
              <a:ln>
                <a:noFill/>
              </a:ln>
              <a:solidFill>
                <a:schemeClr val="tx1"/>
              </a:solidFill>
              <a:effectLst/>
              <a:latin typeface="Arial" charset="0"/>
              <a:ea typeface="宋体" charset="0"/>
              <a:cs typeface="宋体" charset="0"/>
            </a:endParaRPr>
          </a:p>
        </p:txBody>
      </p:sp>
      <p:pic>
        <p:nvPicPr>
          <p:cNvPr id="12" name="圖片 11"/>
          <p:cNvPicPr>
            <a:picLocks noChangeAspect="1"/>
          </p:cNvPicPr>
          <p:nvPr/>
        </p:nvPicPr>
        <p:blipFill>
          <a:blip r:embed="rId3"/>
          <a:stretch>
            <a:fillRect/>
          </a:stretch>
        </p:blipFill>
        <p:spPr>
          <a:xfrm>
            <a:off x="5724128" y="2924944"/>
            <a:ext cx="2667000" cy="431800"/>
          </a:xfrm>
          <a:prstGeom prst="rect">
            <a:avLst/>
          </a:prstGeom>
        </p:spPr>
      </p:pic>
      <p:grpSp>
        <p:nvGrpSpPr>
          <p:cNvPr id="2" name="群組 1"/>
          <p:cNvGrpSpPr/>
          <p:nvPr/>
        </p:nvGrpSpPr>
        <p:grpSpPr>
          <a:xfrm>
            <a:off x="0" y="2924944"/>
            <a:ext cx="4143832" cy="2376265"/>
            <a:chOff x="0" y="2924944"/>
            <a:chExt cx="4143832" cy="2376265"/>
          </a:xfrm>
        </p:grpSpPr>
        <p:pic>
          <p:nvPicPr>
            <p:cNvPr id="6" name="圖片 5"/>
            <p:cNvPicPr>
              <a:picLocks noChangeAspect="1"/>
            </p:cNvPicPr>
            <p:nvPr/>
          </p:nvPicPr>
          <p:blipFill>
            <a:blip r:embed="rId4"/>
            <a:stretch>
              <a:fillRect/>
            </a:stretch>
          </p:blipFill>
          <p:spPr>
            <a:xfrm>
              <a:off x="0" y="2924944"/>
              <a:ext cx="4143832" cy="2376265"/>
            </a:xfrm>
            <a:prstGeom prst="rect">
              <a:avLst/>
            </a:prstGeom>
          </p:spPr>
        </p:pic>
        <p:sp>
          <p:nvSpPr>
            <p:cNvPr id="13" name="文字方塊 12"/>
            <p:cNvSpPr txBox="1"/>
            <p:nvPr/>
          </p:nvSpPr>
          <p:spPr>
            <a:xfrm>
              <a:off x="1043608" y="3573016"/>
              <a:ext cx="1325303" cy="400110"/>
            </a:xfrm>
            <a:prstGeom prst="rect">
              <a:avLst/>
            </a:prstGeom>
            <a:noFill/>
          </p:spPr>
          <p:txBody>
            <a:bodyPr wrap="none" rtlCol="0">
              <a:spAutoFit/>
            </a:bodyPr>
            <a:lstStyle/>
            <a:p>
              <a:r>
                <a:rPr kumimoji="1" lang="en-GB" altLang="zh-TW" sz="2000" dirty="0"/>
                <a:t>Subject to </a:t>
              </a:r>
              <a:endParaRPr kumimoji="1" lang="zh-TW" altLang="en-US" sz="2000" dirty="0"/>
            </a:p>
          </p:txBody>
        </p:sp>
      </p:grpSp>
      <p:sp>
        <p:nvSpPr>
          <p:cNvPr id="14" name="文字方塊 13"/>
          <p:cNvSpPr txBox="1"/>
          <p:nvPr/>
        </p:nvSpPr>
        <p:spPr>
          <a:xfrm>
            <a:off x="6372200" y="3645024"/>
            <a:ext cx="1325303" cy="400110"/>
          </a:xfrm>
          <a:prstGeom prst="rect">
            <a:avLst/>
          </a:prstGeom>
          <a:noFill/>
        </p:spPr>
        <p:txBody>
          <a:bodyPr wrap="none" rtlCol="0">
            <a:spAutoFit/>
          </a:bodyPr>
          <a:lstStyle/>
          <a:p>
            <a:r>
              <a:rPr kumimoji="1" lang="en-GB" altLang="zh-TW" sz="2000" dirty="0"/>
              <a:t>Subject to </a:t>
            </a:r>
            <a:endParaRPr kumimoji="1" lang="zh-TW" altLang="en-US" sz="2000" dirty="0"/>
          </a:p>
        </p:txBody>
      </p:sp>
    </p:spTree>
    <p:extLst>
      <p:ext uri="{BB962C8B-B14F-4D97-AF65-F5344CB8AC3E}">
        <p14:creationId xmlns:p14="http://schemas.microsoft.com/office/powerpoint/2010/main" val="2278362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32</a:t>
            </a:fld>
            <a:endParaRPr lang="en-US" altLang="zh-CN"/>
          </a:p>
        </p:txBody>
      </p:sp>
      <p:pic>
        <p:nvPicPr>
          <p:cNvPr id="6" name="圖片 5"/>
          <p:cNvPicPr>
            <a:picLocks noChangeAspect="1"/>
          </p:cNvPicPr>
          <p:nvPr/>
        </p:nvPicPr>
        <p:blipFill>
          <a:blip r:embed="rId2"/>
          <a:stretch>
            <a:fillRect/>
          </a:stretch>
        </p:blipFill>
        <p:spPr>
          <a:xfrm>
            <a:off x="251520" y="1556792"/>
            <a:ext cx="5664200" cy="4546600"/>
          </a:xfrm>
          <a:prstGeom prst="rect">
            <a:avLst/>
          </a:prstGeom>
        </p:spPr>
      </p:pic>
      <p:sp>
        <p:nvSpPr>
          <p:cNvPr id="7" name="文字方塊 6"/>
          <p:cNvSpPr txBox="1"/>
          <p:nvPr/>
        </p:nvSpPr>
        <p:spPr>
          <a:xfrm>
            <a:off x="755576" y="260648"/>
            <a:ext cx="7560840" cy="1384995"/>
          </a:xfrm>
          <a:prstGeom prst="rect">
            <a:avLst/>
          </a:prstGeom>
          <a:noFill/>
        </p:spPr>
        <p:txBody>
          <a:bodyPr wrap="square" rtlCol="0">
            <a:spAutoFit/>
          </a:bodyPr>
          <a:lstStyle/>
          <a:p>
            <a:r>
              <a:rPr kumimoji="1" lang="en-GB" altLang="zh-TW" sz="2800" dirty="0"/>
              <a:t>The geometric meaning for each </a:t>
            </a:r>
            <a:r>
              <a:rPr kumimoji="1" lang="en-GB" altLang="zh-TW" sz="2800" i="1" dirty="0"/>
              <a:t>x</a:t>
            </a:r>
            <a:r>
              <a:rPr kumimoji="1" lang="en-GB" altLang="zh-TW" sz="2800" dirty="0"/>
              <a:t> and </a:t>
            </a:r>
            <a:r>
              <a:rPr kumimoji="1" lang="en-GB" altLang="zh-TW" sz="2800" i="1" dirty="0"/>
              <a:t>y</a:t>
            </a:r>
            <a:r>
              <a:rPr kumimoji="1" lang="en-GB" altLang="zh-TW" sz="2800" dirty="0"/>
              <a:t> is the deviation from the level curve corresponding to each constraint.</a:t>
            </a:r>
            <a:endParaRPr kumimoji="1" lang="zh-TW" altLang="en-US" sz="2800" dirty="0"/>
          </a:p>
        </p:txBody>
      </p:sp>
      <p:pic>
        <p:nvPicPr>
          <p:cNvPr id="8" name="圖片 7"/>
          <p:cNvPicPr>
            <a:picLocks noChangeAspect="1"/>
          </p:cNvPicPr>
          <p:nvPr/>
        </p:nvPicPr>
        <p:blipFill>
          <a:blip r:embed="rId3"/>
          <a:stretch>
            <a:fillRect/>
          </a:stretch>
        </p:blipFill>
        <p:spPr>
          <a:xfrm>
            <a:off x="5574765" y="3789040"/>
            <a:ext cx="3581400" cy="1892300"/>
          </a:xfrm>
          <a:prstGeom prst="rect">
            <a:avLst/>
          </a:prstGeom>
        </p:spPr>
      </p:pic>
      <p:sp>
        <p:nvSpPr>
          <p:cNvPr id="9" name="文字方塊 8"/>
          <p:cNvSpPr txBox="1"/>
          <p:nvPr/>
        </p:nvSpPr>
        <p:spPr>
          <a:xfrm>
            <a:off x="5796136" y="2132856"/>
            <a:ext cx="3096344" cy="1569660"/>
          </a:xfrm>
          <a:prstGeom prst="rect">
            <a:avLst/>
          </a:prstGeom>
          <a:noFill/>
        </p:spPr>
        <p:txBody>
          <a:bodyPr wrap="square" rtlCol="0">
            <a:spAutoFit/>
          </a:bodyPr>
          <a:lstStyle/>
          <a:p>
            <a:r>
              <a:rPr kumimoji="1" lang="en-GB" altLang="zh-TW" sz="2400" dirty="0"/>
              <a:t>If </a:t>
            </a:r>
            <a:r>
              <a:rPr kumimoji="1" lang="en-GB" altLang="zh-TW" sz="2400" i="1" dirty="0"/>
              <a:t>x</a:t>
            </a:r>
            <a:r>
              <a:rPr kumimoji="1" lang="en-GB" altLang="zh-TW" sz="2400" i="1" baseline="-25000" dirty="0"/>
              <a:t>i</a:t>
            </a:r>
            <a:r>
              <a:rPr kumimoji="1" lang="en-GB" altLang="zh-TW" sz="2400" i="1" dirty="0"/>
              <a:t> </a:t>
            </a:r>
            <a:r>
              <a:rPr kumimoji="1" lang="en-GB" altLang="zh-TW" sz="2400" dirty="0"/>
              <a:t>or </a:t>
            </a:r>
            <a:r>
              <a:rPr kumimoji="1" lang="en-GB" altLang="zh-TW" sz="2400" i="1" dirty="0" err="1"/>
              <a:t>y</a:t>
            </a:r>
            <a:r>
              <a:rPr kumimoji="1" lang="en-GB" altLang="zh-TW" sz="2400" i="1" baseline="-25000" dirty="0" err="1"/>
              <a:t>i</a:t>
            </a:r>
            <a:r>
              <a:rPr kumimoji="1" lang="en-GB" altLang="zh-TW" sz="2400" baseline="-25000" dirty="0"/>
              <a:t> </a:t>
            </a:r>
            <a:r>
              <a:rPr kumimoji="1" lang="en-GB" altLang="zh-TW" sz="2400" dirty="0"/>
              <a:t>≥ 0, the constraint is satisfied. Otherwise the constraint is violated </a:t>
            </a:r>
            <a:endParaRPr kumimoji="1" lang="zh-TW" altLang="en-US" sz="2400" dirty="0"/>
          </a:p>
        </p:txBody>
      </p:sp>
    </p:spTree>
    <p:extLst>
      <p:ext uri="{BB962C8B-B14F-4D97-AF65-F5344CB8AC3E}">
        <p14:creationId xmlns:p14="http://schemas.microsoft.com/office/powerpoint/2010/main" val="46019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1340768"/>
            <a:ext cx="8229600" cy="4530725"/>
          </a:xfrm>
        </p:spPr>
        <p:txBody>
          <a:bodyPr/>
          <a:lstStyle/>
          <a:p>
            <a:r>
              <a:rPr kumimoji="1" lang="en-GB" altLang="zh-TW" sz="2400" dirty="0"/>
              <a:t>Setting </a:t>
            </a:r>
            <a:r>
              <a:rPr kumimoji="1" lang="en-GB" altLang="zh-TW" sz="2400" i="1" dirty="0"/>
              <a:t>x</a:t>
            </a:r>
            <a:r>
              <a:rPr kumimoji="1" lang="en-GB" altLang="zh-TW" sz="2400" baseline="-25000" dirty="0"/>
              <a:t>1</a:t>
            </a:r>
            <a:r>
              <a:rPr kumimoji="1" lang="en-GB" altLang="zh-TW" sz="2400" dirty="0"/>
              <a:t>= </a:t>
            </a:r>
            <a:r>
              <a:rPr kumimoji="1" lang="en-GB" altLang="zh-TW" sz="2400" i="1" dirty="0"/>
              <a:t>x</a:t>
            </a:r>
            <a:r>
              <a:rPr kumimoji="1" lang="en-GB" altLang="zh-TW" sz="2400" baseline="-25000" dirty="0"/>
              <a:t>2</a:t>
            </a:r>
            <a:r>
              <a:rPr kumimoji="1" lang="en-GB" altLang="zh-TW" sz="2400" dirty="0"/>
              <a:t> = 0, obtain</a:t>
            </a:r>
            <a:r>
              <a:rPr kumimoji="1" lang="zh-CN" altLang="en-US" sz="2400" dirty="0"/>
              <a:t> </a:t>
            </a:r>
            <a:r>
              <a:rPr kumimoji="1" lang="en-GB" altLang="zh-TW" sz="2400" i="1" dirty="0"/>
              <a:t>y</a:t>
            </a:r>
            <a:r>
              <a:rPr kumimoji="1" lang="en-GB" altLang="zh-TW" sz="2400" baseline="-25000" dirty="0"/>
              <a:t>1</a:t>
            </a:r>
            <a:r>
              <a:rPr kumimoji="1" lang="en-GB" altLang="zh-TW" sz="2400" dirty="0"/>
              <a:t> =  690, </a:t>
            </a:r>
            <a:r>
              <a:rPr kumimoji="1" lang="en-GB" altLang="zh-TW" sz="2400" i="1" dirty="0"/>
              <a:t>y</a:t>
            </a:r>
            <a:r>
              <a:rPr kumimoji="1" lang="en-GB" altLang="zh-TW" sz="2400" baseline="-25000" dirty="0"/>
              <a:t>2</a:t>
            </a:r>
            <a:r>
              <a:rPr kumimoji="1" lang="en-GB" altLang="zh-TW" sz="2400" dirty="0"/>
              <a:t> = 120 (feasible solution, objective function = 0)</a:t>
            </a:r>
          </a:p>
          <a:p>
            <a:r>
              <a:rPr lang="en-GB" altLang="zh-TW" sz="2400" dirty="0"/>
              <a:t>Setting </a:t>
            </a:r>
            <a:r>
              <a:rPr lang="en-GB" altLang="zh-TW" sz="2400" i="1" dirty="0"/>
              <a:t>x</a:t>
            </a:r>
            <a:r>
              <a:rPr lang="en-GB" altLang="zh-TW" sz="2400" baseline="-25000" dirty="0"/>
              <a:t>1</a:t>
            </a:r>
            <a:r>
              <a:rPr lang="en-GB" altLang="zh-TW" sz="2400" dirty="0"/>
              <a:t>= </a:t>
            </a:r>
            <a:r>
              <a:rPr lang="en-GB" altLang="zh-TW" sz="2400" i="1" dirty="0"/>
              <a:t>y</a:t>
            </a:r>
            <a:r>
              <a:rPr lang="en-US" altLang="zh-CN" sz="2400" baseline="-25000" dirty="0"/>
              <a:t>1</a:t>
            </a:r>
            <a:r>
              <a:rPr lang="en-GB" altLang="zh-TW" sz="2400" dirty="0"/>
              <a:t> = 0, obtain</a:t>
            </a:r>
            <a:r>
              <a:rPr lang="zh-CN" altLang="en-US" sz="2400" dirty="0"/>
              <a:t> </a:t>
            </a:r>
            <a:r>
              <a:rPr lang="en-GB" altLang="zh-TW" sz="2400" i="1" dirty="0"/>
              <a:t>x</a:t>
            </a:r>
            <a:r>
              <a:rPr lang="zh-CN" altLang="zh-TW" sz="2400" baseline="-25000" dirty="0"/>
              <a:t>2</a:t>
            </a:r>
            <a:r>
              <a:rPr lang="en-GB" altLang="zh-TW" sz="2400" dirty="0"/>
              <a:t> =  </a:t>
            </a:r>
            <a:r>
              <a:rPr lang="en-US" altLang="zh-CN" sz="2400" dirty="0"/>
              <a:t>23</a:t>
            </a:r>
            <a:r>
              <a:rPr lang="en-GB" altLang="zh-TW" sz="2400" dirty="0"/>
              <a:t>, </a:t>
            </a:r>
            <a:r>
              <a:rPr lang="en-GB" altLang="zh-TW" sz="2400" i="1" dirty="0"/>
              <a:t>y</a:t>
            </a:r>
            <a:r>
              <a:rPr lang="zh-CN" altLang="zh-TW" sz="2400" baseline="-25000" dirty="0"/>
              <a:t>2</a:t>
            </a:r>
            <a:r>
              <a:rPr lang="en-GB" altLang="zh-TW" sz="2400" dirty="0"/>
              <a:t> = </a:t>
            </a:r>
            <a:r>
              <a:rPr lang="en-US" altLang="zh-CN" sz="2400" dirty="0"/>
              <a:t>28</a:t>
            </a:r>
            <a:r>
              <a:rPr lang="en-GB" altLang="zh-TW" sz="2400" dirty="0"/>
              <a:t> (feasible solution, objective function = </a:t>
            </a:r>
            <a:r>
              <a:rPr lang="en-US" altLang="zh-CN" sz="2400" dirty="0"/>
              <a:t>690</a:t>
            </a:r>
            <a:r>
              <a:rPr lang="en-GB" altLang="zh-TW" sz="2400" dirty="0"/>
              <a:t>)</a:t>
            </a:r>
            <a:endParaRPr kumimoji="1" lang="en-US" altLang="zh-TW" sz="2400" dirty="0"/>
          </a:p>
          <a:p>
            <a:r>
              <a:rPr lang="en-GB" altLang="zh-TW" sz="2400" dirty="0"/>
              <a:t>Setting </a:t>
            </a:r>
            <a:r>
              <a:rPr lang="en-GB" altLang="zh-TW" sz="2400" i="1" dirty="0"/>
              <a:t>x</a:t>
            </a:r>
            <a:r>
              <a:rPr lang="en-GB" altLang="zh-TW" sz="2400" baseline="-25000" dirty="0"/>
              <a:t>1</a:t>
            </a:r>
            <a:r>
              <a:rPr lang="en-GB" altLang="zh-TW" sz="2400" dirty="0"/>
              <a:t>= </a:t>
            </a:r>
            <a:r>
              <a:rPr lang="en-GB" altLang="zh-TW" sz="2400" i="1" dirty="0"/>
              <a:t>y</a:t>
            </a:r>
            <a:r>
              <a:rPr lang="en-GB" altLang="zh-TW" sz="2400" baseline="-25000" dirty="0"/>
              <a:t>2</a:t>
            </a:r>
            <a:r>
              <a:rPr lang="en-GB" altLang="zh-TW" sz="2400" dirty="0"/>
              <a:t> = 0, obtain</a:t>
            </a:r>
            <a:r>
              <a:rPr lang="zh-CN" altLang="en-US" sz="2400" dirty="0"/>
              <a:t> </a:t>
            </a:r>
            <a:r>
              <a:rPr lang="en-GB" altLang="zh-CN" sz="2400" i="1" dirty="0"/>
              <a:t>x</a:t>
            </a:r>
            <a:r>
              <a:rPr lang="zh-CN" altLang="zh-TW" sz="2400" baseline="-25000" dirty="0"/>
              <a:t>2</a:t>
            </a:r>
            <a:r>
              <a:rPr lang="en-GB" altLang="zh-TW" sz="2400" dirty="0"/>
              <a:t> =  </a:t>
            </a:r>
            <a:r>
              <a:rPr lang="en-US" altLang="zh-CN" sz="2400" dirty="0"/>
              <a:t>30</a:t>
            </a:r>
            <a:r>
              <a:rPr lang="en-GB" altLang="zh-TW" sz="2400" dirty="0"/>
              <a:t>, </a:t>
            </a:r>
            <a:r>
              <a:rPr lang="en-GB" altLang="zh-TW" sz="2400" i="1" dirty="0"/>
              <a:t>y</a:t>
            </a:r>
            <a:r>
              <a:rPr lang="en-US" altLang="zh-CN" sz="2400" baseline="-25000" dirty="0"/>
              <a:t>1</a:t>
            </a:r>
            <a:r>
              <a:rPr lang="en-GB" altLang="zh-TW" sz="2400" dirty="0"/>
              <a:t> = </a:t>
            </a:r>
            <a:r>
              <a:rPr lang="en-US" altLang="zh-CN" sz="2400" dirty="0"/>
              <a:t>-</a:t>
            </a:r>
            <a:r>
              <a:rPr lang="en-GB" altLang="zh-TW" sz="2400" dirty="0"/>
              <a:t>2</a:t>
            </a:r>
            <a:r>
              <a:rPr lang="en-US" altLang="zh-CN" sz="2400" dirty="0"/>
              <a:t>1</a:t>
            </a:r>
            <a:r>
              <a:rPr lang="en-GB" altLang="zh-TW" sz="2400" dirty="0"/>
              <a:t>0 (infeasible solution)</a:t>
            </a:r>
            <a:endParaRPr lang="zh-TW" altLang="en-US" sz="2400" dirty="0"/>
          </a:p>
          <a:p>
            <a:r>
              <a:rPr lang="en-GB" altLang="zh-TW" sz="2400" dirty="0"/>
              <a:t>Setting </a:t>
            </a:r>
            <a:r>
              <a:rPr lang="en-GB" altLang="zh-TW" sz="2400" i="1" dirty="0"/>
              <a:t>y</a:t>
            </a:r>
            <a:r>
              <a:rPr lang="en-GB" altLang="zh-TW" sz="2400" baseline="-25000" dirty="0"/>
              <a:t>1</a:t>
            </a:r>
            <a:r>
              <a:rPr lang="en-GB" altLang="zh-TW" sz="2400" dirty="0"/>
              <a:t>= </a:t>
            </a:r>
            <a:r>
              <a:rPr lang="en-GB" altLang="zh-TW" sz="2400" i="1" dirty="0"/>
              <a:t>x</a:t>
            </a:r>
            <a:r>
              <a:rPr lang="en-GB" altLang="zh-TW" sz="2400" baseline="-25000" dirty="0"/>
              <a:t>2</a:t>
            </a:r>
            <a:r>
              <a:rPr lang="en-GB" altLang="zh-TW" sz="2400" dirty="0"/>
              <a:t> = 0, obtain</a:t>
            </a:r>
            <a:r>
              <a:rPr lang="zh-CN" altLang="en-US" sz="2400" dirty="0"/>
              <a:t> </a:t>
            </a:r>
            <a:r>
              <a:rPr lang="en-GB" altLang="zh-CN" sz="2400" i="1" dirty="0"/>
              <a:t>x</a:t>
            </a:r>
            <a:r>
              <a:rPr lang="en-GB" altLang="zh-TW" sz="2400" baseline="-25000" dirty="0"/>
              <a:t>1</a:t>
            </a:r>
            <a:r>
              <a:rPr lang="en-GB" altLang="zh-TW" sz="2400" dirty="0"/>
              <a:t> =  </a:t>
            </a:r>
            <a:r>
              <a:rPr lang="en-US" altLang="zh-CN" sz="2400" dirty="0"/>
              <a:t>34.5</a:t>
            </a:r>
            <a:r>
              <a:rPr lang="en-GB" altLang="zh-TW" sz="2400" dirty="0"/>
              <a:t>, </a:t>
            </a:r>
            <a:r>
              <a:rPr lang="en-GB" altLang="zh-TW" sz="2400" i="1" dirty="0"/>
              <a:t>y</a:t>
            </a:r>
            <a:r>
              <a:rPr lang="en-GB" altLang="zh-TW" sz="2400" baseline="-25000" dirty="0"/>
              <a:t>2</a:t>
            </a:r>
            <a:r>
              <a:rPr lang="en-GB" altLang="zh-TW" sz="2400" dirty="0"/>
              <a:t> = </a:t>
            </a:r>
            <a:r>
              <a:rPr lang="zh-CN" altLang="zh-TW" sz="2400" dirty="0"/>
              <a:t>-</a:t>
            </a:r>
            <a:r>
              <a:rPr lang="en-US" altLang="zh-CN" sz="2400" dirty="0"/>
              <a:t>21.5</a:t>
            </a:r>
            <a:r>
              <a:rPr lang="en-GB" altLang="zh-TW" sz="2400" dirty="0"/>
              <a:t> (infeasible solution)</a:t>
            </a:r>
            <a:endParaRPr lang="zh-TW" altLang="en-US" sz="2400" dirty="0"/>
          </a:p>
          <a:p>
            <a:r>
              <a:rPr lang="en-GB" altLang="zh-TW" sz="2400" dirty="0"/>
              <a:t>Setting </a:t>
            </a:r>
            <a:r>
              <a:rPr lang="en-GB" altLang="zh-TW" sz="2400" i="1" dirty="0"/>
              <a:t>y</a:t>
            </a:r>
            <a:r>
              <a:rPr lang="en-GB" altLang="zh-TW" sz="2400" baseline="-25000" dirty="0"/>
              <a:t>1</a:t>
            </a:r>
            <a:r>
              <a:rPr lang="en-GB" altLang="zh-TW" sz="2400" dirty="0"/>
              <a:t>= </a:t>
            </a:r>
            <a:r>
              <a:rPr lang="en-GB" altLang="zh-TW" sz="2400" i="1" dirty="0"/>
              <a:t>y</a:t>
            </a:r>
            <a:r>
              <a:rPr lang="en-GB" altLang="zh-TW" sz="2400" baseline="-25000" dirty="0"/>
              <a:t>2</a:t>
            </a:r>
            <a:r>
              <a:rPr lang="en-GB" altLang="zh-TW" sz="2400" dirty="0"/>
              <a:t> = 0, obtain</a:t>
            </a:r>
            <a:r>
              <a:rPr lang="zh-CN" altLang="en-US" sz="2400" dirty="0"/>
              <a:t> </a:t>
            </a:r>
            <a:r>
              <a:rPr lang="en-GB" altLang="zh-CN" sz="2400" i="1" dirty="0"/>
              <a:t>x</a:t>
            </a:r>
            <a:r>
              <a:rPr lang="en-GB" altLang="zh-TW" sz="2400" baseline="-25000" dirty="0"/>
              <a:t>1</a:t>
            </a:r>
            <a:r>
              <a:rPr lang="en-GB" altLang="zh-TW" sz="2400" dirty="0"/>
              <a:t> =  </a:t>
            </a:r>
            <a:r>
              <a:rPr lang="en-US" altLang="zh-CN" sz="2400" dirty="0"/>
              <a:t>12</a:t>
            </a:r>
            <a:r>
              <a:rPr lang="en-GB" altLang="zh-TW" sz="2400" dirty="0"/>
              <a:t>, </a:t>
            </a:r>
            <a:r>
              <a:rPr lang="en-GB" altLang="zh-TW" sz="2400" i="1" dirty="0"/>
              <a:t>x</a:t>
            </a:r>
            <a:r>
              <a:rPr lang="en-GB" altLang="zh-TW" sz="2400" baseline="-25000" dirty="0"/>
              <a:t>2</a:t>
            </a:r>
            <a:r>
              <a:rPr lang="en-GB" altLang="zh-TW" sz="2400" dirty="0"/>
              <a:t> = </a:t>
            </a:r>
            <a:r>
              <a:rPr lang="en-US" altLang="zh-CN" sz="2400" dirty="0"/>
              <a:t>15</a:t>
            </a:r>
            <a:r>
              <a:rPr lang="en-GB" altLang="zh-TW" sz="2400" dirty="0"/>
              <a:t> (feasible solution, objective function = </a:t>
            </a:r>
            <a:r>
              <a:rPr lang="en-US" altLang="zh-CN" sz="2400" dirty="0"/>
              <a:t>750</a:t>
            </a:r>
            <a:r>
              <a:rPr lang="en-GB" altLang="zh-TW" sz="2400" dirty="0"/>
              <a:t>)</a:t>
            </a:r>
            <a:endParaRPr lang="zh-TW" altLang="en-US" sz="2400" dirty="0"/>
          </a:p>
          <a:p>
            <a:r>
              <a:rPr lang="en-GB" altLang="zh-TW" sz="2400" dirty="0"/>
              <a:t>Setting </a:t>
            </a:r>
            <a:r>
              <a:rPr lang="en-GB" altLang="zh-TW" sz="2400" i="1" dirty="0"/>
              <a:t>x</a:t>
            </a:r>
            <a:r>
              <a:rPr lang="en-US" altLang="zh-CN" sz="2400" baseline="-25000" dirty="0"/>
              <a:t>2</a:t>
            </a:r>
            <a:r>
              <a:rPr lang="en-GB" altLang="zh-TW" sz="2400" dirty="0"/>
              <a:t>= </a:t>
            </a:r>
            <a:r>
              <a:rPr lang="en-GB" altLang="zh-TW" sz="2400" i="1" dirty="0"/>
              <a:t>y</a:t>
            </a:r>
            <a:r>
              <a:rPr lang="en-GB" altLang="zh-TW" sz="2400" baseline="-25000" dirty="0"/>
              <a:t>2</a:t>
            </a:r>
            <a:r>
              <a:rPr lang="en-GB" altLang="zh-TW" sz="2400" dirty="0"/>
              <a:t> = 0, obtain</a:t>
            </a:r>
            <a:r>
              <a:rPr lang="zh-CN" altLang="en-US" sz="2400" dirty="0"/>
              <a:t> </a:t>
            </a:r>
            <a:r>
              <a:rPr lang="en-GB" altLang="zh-CN" sz="2400" i="1" dirty="0"/>
              <a:t>x</a:t>
            </a:r>
            <a:r>
              <a:rPr lang="en-GB" altLang="zh-TW" sz="2400" baseline="-25000" dirty="0"/>
              <a:t>1</a:t>
            </a:r>
            <a:r>
              <a:rPr lang="en-GB" altLang="zh-TW" sz="2400" dirty="0"/>
              <a:t> =  </a:t>
            </a:r>
            <a:r>
              <a:rPr lang="en-US" altLang="zh-CN" sz="2400" dirty="0"/>
              <a:t>24</a:t>
            </a:r>
            <a:r>
              <a:rPr lang="en-GB" altLang="zh-TW" sz="2400" dirty="0"/>
              <a:t>, </a:t>
            </a:r>
            <a:r>
              <a:rPr lang="en-GB" altLang="zh-TW" sz="2400" i="1" dirty="0"/>
              <a:t>y</a:t>
            </a:r>
            <a:r>
              <a:rPr lang="en-GB" altLang="zh-TW" sz="2400" baseline="-25000" dirty="0"/>
              <a:t>2</a:t>
            </a:r>
            <a:r>
              <a:rPr lang="en-GB" altLang="zh-TW" sz="2400" dirty="0"/>
              <a:t> = </a:t>
            </a:r>
            <a:r>
              <a:rPr lang="en-US" altLang="zh-CN" sz="2400" dirty="0"/>
              <a:t>21</a:t>
            </a:r>
            <a:r>
              <a:rPr lang="en-GB" altLang="zh-TW" sz="2400" dirty="0"/>
              <a:t>0 (feasible solution, objective function = </a:t>
            </a:r>
            <a:r>
              <a:rPr lang="en-US" altLang="zh-CN" sz="2400" dirty="0"/>
              <a:t>60</a:t>
            </a:r>
            <a:r>
              <a:rPr lang="en-GB" altLang="zh-TW" sz="2400" dirty="0"/>
              <a:t>0)</a:t>
            </a:r>
            <a:endParaRPr lang="zh-TW" altLang="en-US" sz="2400" dirty="0"/>
          </a:p>
          <a:p>
            <a:endParaRPr kumimoji="1" lang="zh-TW" altLang="en-US" sz="2400"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33</a:t>
            </a:fld>
            <a:endParaRPr lang="en-US" altLang="zh-CN"/>
          </a:p>
        </p:txBody>
      </p:sp>
      <p:pic>
        <p:nvPicPr>
          <p:cNvPr id="6" name="圖片 5"/>
          <p:cNvPicPr>
            <a:picLocks noChangeAspect="1"/>
          </p:cNvPicPr>
          <p:nvPr/>
        </p:nvPicPr>
        <p:blipFill>
          <a:blip r:embed="rId2"/>
          <a:stretch>
            <a:fillRect/>
          </a:stretch>
        </p:blipFill>
        <p:spPr>
          <a:xfrm>
            <a:off x="2843808" y="0"/>
            <a:ext cx="3009900" cy="1346200"/>
          </a:xfrm>
          <a:prstGeom prst="rect">
            <a:avLst/>
          </a:prstGeom>
        </p:spPr>
      </p:pic>
      <p:sp>
        <p:nvSpPr>
          <p:cNvPr id="2" name="矩形 1"/>
          <p:cNvSpPr/>
          <p:nvPr/>
        </p:nvSpPr>
        <p:spPr bwMode="auto">
          <a:xfrm>
            <a:off x="827584" y="4509120"/>
            <a:ext cx="7128792" cy="864096"/>
          </a:xfrm>
          <a:prstGeom prst="rect">
            <a:avLst/>
          </a:prstGeom>
          <a:noFill/>
          <a:ln w="15875"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endParaRPr kumimoji="0" lang="zh-TW" altLang="en-US" sz="1800" b="0" i="0" u="none" strike="noStrike" cap="none" normalizeH="0" baseline="0">
              <a:ln>
                <a:noFill/>
              </a:ln>
              <a:solidFill>
                <a:schemeClr val="tx1"/>
              </a:solidFill>
              <a:effectLst/>
              <a:latin typeface="Arial" charset="0"/>
              <a:ea typeface="宋体" charset="0"/>
              <a:cs typeface="宋体" charset="0"/>
            </a:endParaRPr>
          </a:p>
        </p:txBody>
      </p:sp>
    </p:spTree>
    <p:extLst>
      <p:ext uri="{BB962C8B-B14F-4D97-AF65-F5344CB8AC3E}">
        <p14:creationId xmlns:p14="http://schemas.microsoft.com/office/powerpoint/2010/main" val="247595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Computational complexity</a:t>
            </a:r>
            <a:endParaRPr kumimoji="1" lang="zh-TW" altLang="en-US" dirty="0"/>
          </a:p>
        </p:txBody>
      </p:sp>
      <p:sp>
        <p:nvSpPr>
          <p:cNvPr id="3" name="內容版面配置區 2"/>
          <p:cNvSpPr>
            <a:spLocks noGrp="1"/>
          </p:cNvSpPr>
          <p:nvPr>
            <p:ph idx="1"/>
          </p:nvPr>
        </p:nvSpPr>
        <p:spPr>
          <a:xfrm>
            <a:off x="467544" y="980728"/>
            <a:ext cx="8229600" cy="4530725"/>
          </a:xfrm>
        </p:spPr>
        <p:txBody>
          <a:bodyPr/>
          <a:lstStyle/>
          <a:p>
            <a:r>
              <a:rPr lang="en-US" altLang="zh-TW" sz="2800" dirty="0"/>
              <a:t>Suppose we have</a:t>
            </a:r>
            <a:r>
              <a:rPr lang="zh-CN" altLang="en-US" sz="2800" dirty="0"/>
              <a:t> </a:t>
            </a:r>
            <a:r>
              <a:rPr lang="en-US" altLang="zh-TW" sz="2800" dirty="0"/>
              <a:t>a linear program with </a:t>
            </a:r>
            <a:r>
              <a:rPr lang="en-US" altLang="zh-TW" sz="2800" i="1" dirty="0"/>
              <a:t>m</a:t>
            </a:r>
            <a:r>
              <a:rPr lang="en-US" altLang="zh-TW" sz="2800" dirty="0"/>
              <a:t> nonnegative decision variables and </a:t>
            </a:r>
            <a:r>
              <a:rPr lang="en-US" altLang="zh-TW" sz="2800" i="1" dirty="0"/>
              <a:t>n</a:t>
            </a:r>
            <a:r>
              <a:rPr lang="en-US" altLang="zh-TW" sz="2800" dirty="0"/>
              <a:t> constraints</a:t>
            </a:r>
            <a:r>
              <a:rPr lang="zh-CN" altLang="en-US" sz="2800" dirty="0"/>
              <a:t> </a:t>
            </a:r>
            <a:r>
              <a:rPr lang="en-US" altLang="zh-CN" sz="2800" dirty="0"/>
              <a:t>(in</a:t>
            </a:r>
            <a:r>
              <a:rPr lang="zh-CN" altLang="en-US" sz="2800" dirty="0"/>
              <a:t> </a:t>
            </a:r>
            <a:r>
              <a:rPr lang="en-US" altLang="zh-CN" sz="2800" dirty="0"/>
              <a:t>the</a:t>
            </a:r>
            <a:r>
              <a:rPr lang="zh-CN" altLang="en-US" sz="2800" dirty="0"/>
              <a:t> </a:t>
            </a:r>
            <a:r>
              <a:rPr lang="en-US" altLang="zh-CN" sz="2800" dirty="0"/>
              <a:t>form</a:t>
            </a:r>
            <a:r>
              <a:rPr lang="zh-CN" altLang="en-US" sz="2800" dirty="0"/>
              <a:t> </a:t>
            </a:r>
            <a:r>
              <a:rPr lang="en-US" altLang="zh-CN" sz="2800" dirty="0"/>
              <a:t>of</a:t>
            </a:r>
            <a:r>
              <a:rPr lang="zh-CN" altLang="en-US" sz="2800" dirty="0"/>
              <a:t> </a:t>
            </a:r>
            <a:r>
              <a:rPr lang="zh-CN" altLang="en-US" sz="2800" dirty="0">
                <a:latin typeface="ＭＳ ゴシック"/>
                <a:ea typeface="ＭＳ ゴシック"/>
                <a:cs typeface="ＭＳ ゴシック"/>
              </a:rPr>
              <a:t>≤</a:t>
            </a:r>
            <a:r>
              <a:rPr lang="zh-CN" altLang="zh-TW" sz="2800" dirty="0"/>
              <a:t>)</a:t>
            </a:r>
            <a:endParaRPr lang="en-US" altLang="zh-TW" sz="2800" dirty="0"/>
          </a:p>
          <a:p>
            <a:r>
              <a:rPr lang="en-US" altLang="zh-TW" sz="2800" dirty="0"/>
              <a:t>Convert</a:t>
            </a:r>
            <a:r>
              <a:rPr lang="zh-CN" altLang="en-US" sz="2800" dirty="0"/>
              <a:t> </a:t>
            </a:r>
            <a:r>
              <a:rPr lang="en-US" altLang="zh-TW" sz="2800" dirty="0"/>
              <a:t>each inequality to an equation by</a:t>
            </a:r>
            <a:r>
              <a:rPr lang="zh-CN" altLang="en-US" sz="2800" dirty="0"/>
              <a:t> </a:t>
            </a:r>
            <a:r>
              <a:rPr lang="en-US" altLang="zh-TW" sz="2800" dirty="0"/>
              <a:t>adding</a:t>
            </a:r>
            <a:r>
              <a:rPr lang="zh-CN" altLang="en-US" sz="2800" dirty="0"/>
              <a:t> </a:t>
            </a:r>
            <a:r>
              <a:rPr lang="en-US" altLang="zh-TW" sz="2800" dirty="0"/>
              <a:t>a</a:t>
            </a:r>
            <a:r>
              <a:rPr lang="zh-CN" altLang="en-US" sz="2800" dirty="0"/>
              <a:t> </a:t>
            </a:r>
            <a:r>
              <a:rPr lang="en-US" altLang="zh-TW" sz="2800" dirty="0"/>
              <a:t>non</a:t>
            </a:r>
            <a:r>
              <a:rPr lang="en-US" altLang="zh-CN" sz="2800" dirty="0"/>
              <a:t>-</a:t>
            </a:r>
            <a:r>
              <a:rPr lang="en-US" altLang="zh-TW" sz="2800" dirty="0"/>
              <a:t>negative</a:t>
            </a:r>
            <a:r>
              <a:rPr lang="zh-CN" altLang="en-US" sz="2800" dirty="0"/>
              <a:t> </a:t>
            </a:r>
            <a:r>
              <a:rPr lang="en-US" altLang="zh-TW" sz="2800" dirty="0"/>
              <a:t>‘‘slack’’</a:t>
            </a:r>
            <a:r>
              <a:rPr lang="zh-CN" altLang="en-US" sz="2800" dirty="0"/>
              <a:t> </a:t>
            </a:r>
            <a:r>
              <a:rPr lang="en-US" altLang="zh-TW" sz="2800" dirty="0"/>
              <a:t>variable</a:t>
            </a:r>
            <a:r>
              <a:rPr lang="zh-CN" altLang="en-US" sz="2800" dirty="0"/>
              <a:t> </a:t>
            </a:r>
            <a:r>
              <a:rPr lang="en-US" altLang="zh-TW" sz="2800" i="1" dirty="0" err="1"/>
              <a:t>y</a:t>
            </a:r>
            <a:r>
              <a:rPr lang="en-US" altLang="zh-TW" sz="2800" baseline="-25000" dirty="0" err="1"/>
              <a:t>i</a:t>
            </a:r>
            <a:r>
              <a:rPr lang="en-US" altLang="zh-TW" sz="2800" dirty="0"/>
              <a:t> to</a:t>
            </a:r>
            <a:r>
              <a:rPr lang="zh-CN" altLang="en-US" sz="2800" dirty="0"/>
              <a:t> </a:t>
            </a:r>
            <a:r>
              <a:rPr lang="en-US" altLang="zh-TW" sz="2800" dirty="0"/>
              <a:t>the</a:t>
            </a:r>
            <a:r>
              <a:rPr lang="zh-CN" altLang="en-US" sz="2800" dirty="0"/>
              <a:t> </a:t>
            </a:r>
            <a:r>
              <a:rPr lang="en-US" altLang="zh-TW" sz="2800" i="1" dirty="0" err="1"/>
              <a:t>i</a:t>
            </a:r>
            <a:r>
              <a:rPr lang="en-US" altLang="zh-TW" sz="2800" dirty="0" err="1"/>
              <a:t>th</a:t>
            </a:r>
            <a:r>
              <a:rPr lang="zh-CN" altLang="en-US" sz="2800" dirty="0"/>
              <a:t> </a:t>
            </a:r>
            <a:r>
              <a:rPr lang="en-US" altLang="zh-TW" sz="2800" dirty="0"/>
              <a:t>constraint.</a:t>
            </a:r>
            <a:r>
              <a:rPr lang="zh-CN" altLang="en-US" sz="2800" dirty="0"/>
              <a:t> </a:t>
            </a:r>
            <a:r>
              <a:rPr lang="en-US" altLang="zh-TW" sz="2800" dirty="0"/>
              <a:t>We</a:t>
            </a:r>
            <a:r>
              <a:rPr lang="zh-CN" altLang="en-US" sz="2800" dirty="0"/>
              <a:t> </a:t>
            </a:r>
            <a:r>
              <a:rPr lang="en-US" altLang="zh-TW" sz="2800" dirty="0"/>
              <a:t>now</a:t>
            </a:r>
            <a:r>
              <a:rPr lang="zh-CN" altLang="en-US" sz="2800" dirty="0"/>
              <a:t> </a:t>
            </a:r>
            <a:r>
              <a:rPr lang="en-US" altLang="zh-TW" sz="2800" dirty="0"/>
              <a:t>have</a:t>
            </a:r>
            <a:r>
              <a:rPr lang="zh-CN" altLang="en-US" sz="2800" dirty="0"/>
              <a:t> </a:t>
            </a:r>
            <a:r>
              <a:rPr lang="en-US" altLang="zh-TW" sz="2800" dirty="0"/>
              <a:t>a</a:t>
            </a:r>
            <a:r>
              <a:rPr lang="zh-CN" altLang="en-US" sz="2800" dirty="0"/>
              <a:t> </a:t>
            </a:r>
            <a:r>
              <a:rPr lang="en-US" altLang="zh-TW" sz="2800" dirty="0"/>
              <a:t>total</a:t>
            </a:r>
            <a:r>
              <a:rPr lang="zh-CN" altLang="en-US" sz="2800" dirty="0"/>
              <a:t> </a:t>
            </a:r>
            <a:r>
              <a:rPr lang="en-US" altLang="zh-TW" sz="2800" dirty="0"/>
              <a:t>of</a:t>
            </a:r>
            <a:r>
              <a:rPr lang="zh-CN" altLang="en-US" sz="2800" dirty="0"/>
              <a:t> </a:t>
            </a:r>
            <a:r>
              <a:rPr lang="en-US" altLang="zh-TW" sz="2800" i="1" dirty="0"/>
              <a:t>m</a:t>
            </a:r>
            <a:r>
              <a:rPr lang="zh-CN" altLang="en-US" sz="2800" dirty="0"/>
              <a:t> </a:t>
            </a:r>
            <a:r>
              <a:rPr lang="en-US" altLang="zh-CN" sz="2800" dirty="0"/>
              <a:t>+</a:t>
            </a:r>
            <a:r>
              <a:rPr lang="zh-CN" altLang="en-US" sz="2800" dirty="0"/>
              <a:t> </a:t>
            </a:r>
            <a:r>
              <a:rPr lang="en-US" altLang="zh-TW" sz="2800" i="1" dirty="0"/>
              <a:t>n</a:t>
            </a:r>
            <a:r>
              <a:rPr lang="zh-CN" altLang="zh-TW" sz="2800" dirty="0"/>
              <a:t> </a:t>
            </a:r>
            <a:r>
              <a:rPr lang="en-US" altLang="zh-TW" sz="2800" dirty="0"/>
              <a:t>nonnegative variables.</a:t>
            </a:r>
          </a:p>
          <a:p>
            <a:r>
              <a:rPr lang="en-US" altLang="zh-TW" sz="2800" dirty="0"/>
              <a:t>To determine an intersection point, choose </a:t>
            </a:r>
            <a:r>
              <a:rPr lang="en-US" altLang="zh-TW" sz="2800" i="1" dirty="0"/>
              <a:t>m</a:t>
            </a:r>
            <a:r>
              <a:rPr lang="en-US" altLang="zh-TW" sz="2800" dirty="0"/>
              <a:t> of the variables (because</a:t>
            </a:r>
            <a:r>
              <a:rPr lang="zh-CN" altLang="en-US" sz="2800" dirty="0"/>
              <a:t> </a:t>
            </a:r>
            <a:r>
              <a:rPr lang="en-US" altLang="zh-TW" sz="2800" dirty="0"/>
              <a:t>we have </a:t>
            </a:r>
            <a:r>
              <a:rPr lang="en-US" altLang="zh-TW" sz="2800" i="1" dirty="0"/>
              <a:t>m</a:t>
            </a:r>
            <a:r>
              <a:rPr lang="en-US" altLang="zh-TW" sz="2800" dirty="0"/>
              <a:t> decision variables) and set them to zero. There are </a:t>
            </a:r>
            <a:r>
              <a:rPr lang="zh-CN" altLang="en-US" sz="2800" dirty="0"/>
              <a:t>          </a:t>
            </a:r>
            <a:r>
              <a:rPr lang="en-US" altLang="zh-TW" sz="2800" dirty="0"/>
              <a:t>possible choices to consider</a:t>
            </a:r>
            <a:r>
              <a:rPr lang="en-US" altLang="zh-CN" sz="2800" dirty="0"/>
              <a:t>.</a:t>
            </a:r>
            <a:endParaRPr lang="en-US" altLang="zh-TW" sz="2800"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34</a:t>
            </a:fld>
            <a:endParaRPr lang="en-US" altLang="zh-CN"/>
          </a:p>
        </p:txBody>
      </p:sp>
      <p:pic>
        <p:nvPicPr>
          <p:cNvPr id="6" name="圖片 5"/>
          <p:cNvPicPr>
            <a:picLocks noChangeAspect="1"/>
          </p:cNvPicPr>
          <p:nvPr/>
        </p:nvPicPr>
        <p:blipFill>
          <a:blip r:embed="rId2"/>
          <a:stretch>
            <a:fillRect/>
          </a:stretch>
        </p:blipFill>
        <p:spPr>
          <a:xfrm>
            <a:off x="7598064" y="5007397"/>
            <a:ext cx="1071119" cy="504056"/>
          </a:xfrm>
          <a:prstGeom prst="rect">
            <a:avLst/>
          </a:prstGeom>
        </p:spPr>
      </p:pic>
    </p:spTree>
    <p:extLst>
      <p:ext uri="{BB962C8B-B14F-4D97-AF65-F5344CB8AC3E}">
        <p14:creationId xmlns:p14="http://schemas.microsoft.com/office/powerpoint/2010/main" val="4277345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The Simplex method</a:t>
            </a:r>
            <a:endParaRPr kumimoji="1" lang="zh-TW" altLang="en-US" dirty="0"/>
          </a:p>
        </p:txBody>
      </p:sp>
      <p:sp>
        <p:nvSpPr>
          <p:cNvPr id="3" name="內容版面配置區 2"/>
          <p:cNvSpPr>
            <a:spLocks noGrp="1"/>
          </p:cNvSpPr>
          <p:nvPr>
            <p:ph idx="1"/>
          </p:nvPr>
        </p:nvSpPr>
        <p:spPr>
          <a:xfrm>
            <a:off x="467544" y="980728"/>
            <a:ext cx="8229600" cy="4530725"/>
          </a:xfrm>
        </p:spPr>
        <p:txBody>
          <a:bodyPr/>
          <a:lstStyle/>
          <a:p>
            <a:r>
              <a:rPr kumimoji="1" lang="en-US" altLang="zh-TW" dirty="0"/>
              <a:t>In</a:t>
            </a:r>
            <a:r>
              <a:rPr kumimoji="1" lang="zh-CN" altLang="en-US" dirty="0"/>
              <a:t> </a:t>
            </a:r>
            <a:r>
              <a:rPr kumimoji="1" lang="en-US" altLang="zh-CN" dirty="0"/>
              <a:t>order</a:t>
            </a:r>
            <a:r>
              <a:rPr kumimoji="1" lang="zh-CN" altLang="en-US" dirty="0"/>
              <a:t> </a:t>
            </a:r>
            <a:r>
              <a:rPr kumimoji="1" lang="en-US" altLang="zh-CN" dirty="0"/>
              <a:t>to</a:t>
            </a:r>
            <a:r>
              <a:rPr kumimoji="1" lang="zh-CN" altLang="en-US" dirty="0"/>
              <a:t> </a:t>
            </a:r>
            <a:r>
              <a:rPr kumimoji="1" lang="en-US" altLang="zh-CN" dirty="0"/>
              <a:t>improve</a:t>
            </a:r>
            <a:r>
              <a:rPr kumimoji="1" lang="zh-CN" altLang="en-US" dirty="0"/>
              <a:t> </a:t>
            </a:r>
            <a:r>
              <a:rPr kumimoji="1" lang="en-US" altLang="zh-CN" dirty="0"/>
              <a:t>computational</a:t>
            </a:r>
            <a:r>
              <a:rPr kumimoji="1" lang="zh-CN" altLang="en-US" dirty="0"/>
              <a:t> </a:t>
            </a:r>
            <a:r>
              <a:rPr kumimoji="1" lang="en-US" altLang="zh-CN" dirty="0"/>
              <a:t>efficiency</a:t>
            </a:r>
            <a:r>
              <a:rPr kumimoji="1" lang="zh-CN" altLang="en-US" dirty="0"/>
              <a:t> </a:t>
            </a:r>
            <a:r>
              <a:rPr kumimoji="1" lang="en-US" altLang="zh-CN" dirty="0"/>
              <a:t>in</a:t>
            </a:r>
            <a:r>
              <a:rPr kumimoji="1" lang="zh-CN" altLang="en-US" dirty="0"/>
              <a:t> </a:t>
            </a:r>
            <a:r>
              <a:rPr lang="en-US" altLang="zh-CN" dirty="0"/>
              <a:t>find</a:t>
            </a:r>
            <a:r>
              <a:rPr kumimoji="1" lang="en-US" altLang="zh-CN" dirty="0"/>
              <a:t>ing</a:t>
            </a:r>
            <a:r>
              <a:rPr kumimoji="1" lang="zh-CN" altLang="en-US" dirty="0"/>
              <a:t> </a:t>
            </a:r>
            <a:r>
              <a:rPr kumimoji="1" lang="en-US" altLang="zh-CN" dirty="0"/>
              <a:t>optimal</a:t>
            </a:r>
            <a:r>
              <a:rPr kumimoji="1" lang="zh-CN" altLang="en-US" dirty="0"/>
              <a:t> </a:t>
            </a:r>
            <a:r>
              <a:rPr kumimoji="1" lang="en-US" altLang="zh-CN" dirty="0"/>
              <a:t>solutions</a:t>
            </a:r>
            <a:r>
              <a:rPr kumimoji="1" lang="zh-CN" altLang="en-US" dirty="0"/>
              <a:t> </a:t>
            </a:r>
            <a:r>
              <a:rPr kumimoji="1" lang="en-US" altLang="zh-CN" dirty="0"/>
              <a:t>in</a:t>
            </a:r>
            <a:r>
              <a:rPr kumimoji="1" lang="zh-CN" altLang="en-US" dirty="0"/>
              <a:t> </a:t>
            </a:r>
            <a:r>
              <a:rPr kumimoji="1" lang="en-US" altLang="zh-CN" dirty="0"/>
              <a:t>a</a:t>
            </a:r>
            <a:r>
              <a:rPr kumimoji="1" lang="zh-CN" altLang="en-US" dirty="0"/>
              <a:t> </a:t>
            </a:r>
            <a:r>
              <a:rPr kumimoji="1" lang="en-US" altLang="zh-CN" dirty="0"/>
              <a:t>linear</a:t>
            </a:r>
            <a:r>
              <a:rPr kumimoji="1" lang="zh-CN" altLang="en-US" dirty="0"/>
              <a:t> </a:t>
            </a:r>
            <a:r>
              <a:rPr kumimoji="1" lang="en-US" altLang="zh-CN" dirty="0"/>
              <a:t>program</a:t>
            </a:r>
          </a:p>
          <a:p>
            <a:r>
              <a:rPr lang="en-US" altLang="zh-TW" dirty="0"/>
              <a:t>Incorporates</a:t>
            </a:r>
            <a:r>
              <a:rPr lang="zh-CN" altLang="en-US" dirty="0"/>
              <a:t> </a:t>
            </a:r>
            <a:r>
              <a:rPr lang="en-US" altLang="zh-CN" dirty="0"/>
              <a:t>both</a:t>
            </a:r>
            <a:r>
              <a:rPr lang="zh-CN" altLang="en-US" dirty="0"/>
              <a:t> </a:t>
            </a:r>
            <a:r>
              <a:rPr lang="en-US" altLang="zh-CN" dirty="0"/>
              <a:t>optimality</a:t>
            </a:r>
            <a:r>
              <a:rPr lang="zh-CN" altLang="en-US" dirty="0"/>
              <a:t> </a:t>
            </a:r>
            <a:r>
              <a:rPr lang="en-US" altLang="zh-CN" dirty="0"/>
              <a:t>and</a:t>
            </a:r>
            <a:r>
              <a:rPr lang="zh-CN" altLang="en-US" dirty="0"/>
              <a:t> </a:t>
            </a:r>
            <a:r>
              <a:rPr lang="en-US" altLang="zh-CN" dirty="0"/>
              <a:t>feasibility</a:t>
            </a:r>
            <a:r>
              <a:rPr lang="zh-CN" altLang="en-US" dirty="0"/>
              <a:t> </a:t>
            </a:r>
            <a:r>
              <a:rPr lang="en-US" altLang="zh-CN" dirty="0"/>
              <a:t>tests</a:t>
            </a:r>
          </a:p>
          <a:p>
            <a:pPr lvl="1"/>
            <a:r>
              <a:rPr lang="en-US" altLang="zh-TW" sz="2800" dirty="0"/>
              <a:t>An </a:t>
            </a:r>
            <a:r>
              <a:rPr lang="en-US" altLang="zh-TW" sz="2800" dirty="0">
                <a:solidFill>
                  <a:srgbClr val="0000FF"/>
                </a:solidFill>
              </a:rPr>
              <a:t>optimality test </a:t>
            </a:r>
            <a:r>
              <a:rPr lang="en-US" altLang="zh-TW" sz="2800" dirty="0"/>
              <a:t>shows whether or not an intersection point corresponds to a value of the objective function better than the best value found so far.</a:t>
            </a:r>
          </a:p>
          <a:p>
            <a:pPr lvl="1"/>
            <a:r>
              <a:rPr lang="en-US" altLang="zh-TW" sz="2800" dirty="0"/>
              <a:t>A </a:t>
            </a:r>
            <a:r>
              <a:rPr lang="en-US" altLang="zh-TW" sz="2800" dirty="0">
                <a:solidFill>
                  <a:srgbClr val="0000FF"/>
                </a:solidFill>
              </a:rPr>
              <a:t>feasibility test </a:t>
            </a:r>
            <a:r>
              <a:rPr lang="en-US" altLang="zh-TW" sz="2800" dirty="0"/>
              <a:t>determines whether the proposed intersection point is feasible.</a:t>
            </a:r>
          </a:p>
          <a:p>
            <a:pPr lvl="1"/>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35</a:t>
            </a:fld>
            <a:endParaRPr lang="en-US" altLang="zh-CN"/>
          </a:p>
        </p:txBody>
      </p:sp>
    </p:spTree>
    <p:extLst>
      <p:ext uri="{BB962C8B-B14F-4D97-AF65-F5344CB8AC3E}">
        <p14:creationId xmlns:p14="http://schemas.microsoft.com/office/powerpoint/2010/main" val="3076459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36</a:t>
            </a:fld>
            <a:endParaRPr lang="en-US" altLang="zh-CN"/>
          </a:p>
        </p:txBody>
      </p:sp>
      <p:pic>
        <p:nvPicPr>
          <p:cNvPr id="6" name="圖片 5"/>
          <p:cNvPicPr>
            <a:picLocks noChangeAspect="1"/>
          </p:cNvPicPr>
          <p:nvPr/>
        </p:nvPicPr>
        <p:blipFill>
          <a:blip r:embed="rId2"/>
          <a:stretch>
            <a:fillRect/>
          </a:stretch>
        </p:blipFill>
        <p:spPr>
          <a:xfrm>
            <a:off x="0" y="596900"/>
            <a:ext cx="9144000" cy="5645727"/>
          </a:xfrm>
          <a:prstGeom prst="rect">
            <a:avLst/>
          </a:prstGeom>
        </p:spPr>
      </p:pic>
    </p:spTree>
    <p:extLst>
      <p:ext uri="{BB962C8B-B14F-4D97-AF65-F5344CB8AC3E}">
        <p14:creationId xmlns:p14="http://schemas.microsoft.com/office/powerpoint/2010/main" val="4110968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Carpenter example revisited again</a:t>
            </a:r>
            <a:endParaRPr kumimoji="1" lang="zh-TW" altLang="en-US" dirty="0"/>
          </a:p>
        </p:txBody>
      </p:sp>
      <p:sp>
        <p:nvSpPr>
          <p:cNvPr id="3" name="內容版面配置區 2"/>
          <p:cNvSpPr>
            <a:spLocks noGrp="1"/>
          </p:cNvSpPr>
          <p:nvPr>
            <p:ph idx="1"/>
          </p:nvPr>
        </p:nvSpPr>
        <p:spPr>
          <a:xfrm>
            <a:off x="467544" y="1340768"/>
            <a:ext cx="8229600" cy="4530725"/>
          </a:xfrm>
        </p:spPr>
        <p:txBody>
          <a:bodyPr/>
          <a:lstStyle/>
          <a:p>
            <a:endParaRPr lang="en-US" altLang="zh-TW" sz="2800" dirty="0"/>
          </a:p>
          <a:p>
            <a:endParaRPr kumimoji="1" lang="en-US" altLang="zh-TW" sz="2800" dirty="0"/>
          </a:p>
          <a:p>
            <a:endParaRPr lang="en-US" altLang="zh-TW" sz="2800" dirty="0"/>
          </a:p>
          <a:p>
            <a:pPr marL="0" indent="0">
              <a:buNone/>
            </a:pPr>
            <a:endParaRPr lang="en-US" altLang="zh-TW" sz="2800" dirty="0"/>
          </a:p>
          <a:p>
            <a:r>
              <a:rPr lang="en-US" altLang="zh-TW" sz="2800" dirty="0"/>
              <a:t>We begin with the origin (0,0), which is </a:t>
            </a:r>
            <a:r>
              <a:rPr lang="en-US" altLang="zh-TW" sz="2800"/>
              <a:t>obviously a </a:t>
            </a:r>
            <a:r>
              <a:rPr lang="en-US" altLang="zh-TW" sz="2800" dirty="0"/>
              <a:t>feasible extreme point</a:t>
            </a:r>
            <a:r>
              <a:rPr lang="en-US" altLang="zh-CN" sz="2800" dirty="0"/>
              <a:t>,</a:t>
            </a:r>
            <a:r>
              <a:rPr lang="zh-CN" altLang="en-US" sz="2800" dirty="0"/>
              <a:t> </a:t>
            </a:r>
            <a:r>
              <a:rPr lang="en-US" altLang="zh-CN" sz="2800" dirty="0"/>
              <a:t>with</a:t>
            </a:r>
            <a:r>
              <a:rPr lang="zh-CN" altLang="en-US" sz="2800" dirty="0"/>
              <a:t> </a:t>
            </a:r>
            <a:r>
              <a:rPr lang="en-US" altLang="zh-CN" sz="2800" dirty="0"/>
              <a:t>the</a:t>
            </a:r>
            <a:r>
              <a:rPr lang="zh-CN" altLang="en-US" sz="2800" dirty="0"/>
              <a:t> </a:t>
            </a:r>
            <a:r>
              <a:rPr lang="en-US" altLang="zh-CN" sz="2800" dirty="0"/>
              <a:t>value</a:t>
            </a:r>
            <a:r>
              <a:rPr lang="zh-CN" altLang="en-US" sz="2800" dirty="0"/>
              <a:t> </a:t>
            </a:r>
            <a:r>
              <a:rPr lang="en-US" altLang="zh-CN" sz="2800" dirty="0"/>
              <a:t>of</a:t>
            </a:r>
            <a:r>
              <a:rPr lang="zh-CN" altLang="en-US" sz="2800" dirty="0"/>
              <a:t> </a:t>
            </a:r>
            <a:r>
              <a:rPr lang="en-US" altLang="zh-CN" sz="2800" dirty="0"/>
              <a:t>the</a:t>
            </a:r>
            <a:r>
              <a:rPr lang="zh-CN" altLang="en-US" sz="2800" dirty="0"/>
              <a:t> </a:t>
            </a:r>
            <a:r>
              <a:rPr lang="en-US" altLang="zh-CN" sz="2800" dirty="0"/>
              <a:t>objective</a:t>
            </a:r>
            <a:r>
              <a:rPr lang="zh-CN" altLang="en-US" sz="2800" dirty="0"/>
              <a:t> </a:t>
            </a:r>
            <a:r>
              <a:rPr lang="en-US" altLang="zh-CN" sz="2800" dirty="0"/>
              <a:t>function</a:t>
            </a:r>
            <a:r>
              <a:rPr lang="zh-CN" altLang="en-US" sz="2800" dirty="0"/>
              <a:t> </a:t>
            </a:r>
            <a:r>
              <a:rPr lang="en-US" altLang="zh-CN" sz="2800" dirty="0"/>
              <a:t>equal</a:t>
            </a:r>
            <a:r>
              <a:rPr lang="zh-CN" altLang="en-US" sz="2800" dirty="0"/>
              <a:t> </a:t>
            </a:r>
            <a:r>
              <a:rPr lang="en-US" altLang="zh-CN" sz="2800" dirty="0"/>
              <a:t>to</a:t>
            </a:r>
            <a:r>
              <a:rPr lang="zh-CN" altLang="en-US" sz="2800" dirty="0"/>
              <a:t> </a:t>
            </a:r>
            <a:r>
              <a:rPr lang="en-US" altLang="zh-CN" sz="2800" dirty="0"/>
              <a:t>0.</a:t>
            </a:r>
            <a:endParaRPr lang="en-US" altLang="zh-TW" sz="2800" dirty="0"/>
          </a:p>
          <a:p>
            <a:r>
              <a:rPr lang="en-US" altLang="zh-TW" sz="2800" dirty="0"/>
              <a:t>As</a:t>
            </a:r>
            <a:r>
              <a:rPr lang="zh-CN" altLang="en-US" sz="2800" dirty="0"/>
              <a:t> </a:t>
            </a:r>
            <a:r>
              <a:rPr lang="en-US" altLang="zh-CN" sz="2800" dirty="0"/>
              <a:t>we</a:t>
            </a:r>
            <a:r>
              <a:rPr lang="zh-CN" altLang="en-US" sz="2800" dirty="0"/>
              <a:t> </a:t>
            </a:r>
            <a:r>
              <a:rPr lang="en-US" altLang="zh-CN" sz="2800" dirty="0"/>
              <a:t>want</a:t>
            </a:r>
            <a:r>
              <a:rPr lang="zh-CN" altLang="en-US" sz="2800" dirty="0"/>
              <a:t> </a:t>
            </a:r>
            <a:r>
              <a:rPr lang="en-US" altLang="zh-CN" sz="2800" dirty="0"/>
              <a:t>to</a:t>
            </a:r>
            <a:r>
              <a:rPr lang="zh-CN" altLang="en-US" sz="2800" dirty="0"/>
              <a:t> </a:t>
            </a:r>
            <a:r>
              <a:rPr lang="en-US" altLang="zh-CN" sz="2800" dirty="0"/>
              <a:t>improve</a:t>
            </a:r>
            <a:r>
              <a:rPr lang="zh-CN" altLang="en-US" sz="2800" dirty="0"/>
              <a:t> </a:t>
            </a:r>
            <a:r>
              <a:rPr lang="en-US" altLang="zh-CN" sz="2800" dirty="0"/>
              <a:t>the</a:t>
            </a:r>
            <a:r>
              <a:rPr lang="zh-CN" altLang="en-US" sz="2800" dirty="0"/>
              <a:t> </a:t>
            </a:r>
            <a:r>
              <a:rPr lang="en-US" altLang="zh-CN" sz="2800" dirty="0"/>
              <a:t>value</a:t>
            </a:r>
            <a:r>
              <a:rPr lang="zh-CN" altLang="en-US" sz="2800" dirty="0"/>
              <a:t> </a:t>
            </a:r>
            <a:r>
              <a:rPr lang="en-US" altLang="zh-CN" sz="2800" dirty="0"/>
              <a:t>of the</a:t>
            </a:r>
            <a:r>
              <a:rPr lang="zh-CN" altLang="en-US" sz="2800" dirty="0"/>
              <a:t> </a:t>
            </a:r>
            <a:r>
              <a:rPr lang="en-US" altLang="zh-CN" sz="2800" dirty="0"/>
              <a:t>objective</a:t>
            </a:r>
            <a:r>
              <a:rPr lang="zh-CN" altLang="en-US" sz="2800" dirty="0"/>
              <a:t> </a:t>
            </a:r>
            <a:r>
              <a:rPr lang="en-US" altLang="zh-CN" sz="2800" dirty="0"/>
              <a:t>function,</a:t>
            </a:r>
            <a:r>
              <a:rPr lang="zh-CN" altLang="en-US" sz="2800" dirty="0"/>
              <a:t> </a:t>
            </a:r>
            <a:r>
              <a:rPr lang="en-US" altLang="zh-CN" sz="2800" dirty="0"/>
              <a:t>we</a:t>
            </a:r>
            <a:r>
              <a:rPr lang="zh-CN" altLang="en-US" sz="2800" dirty="0"/>
              <a:t> </a:t>
            </a:r>
            <a:r>
              <a:rPr lang="en-US" altLang="zh-CN" sz="2800" dirty="0"/>
              <a:t>add</a:t>
            </a:r>
            <a:r>
              <a:rPr lang="zh-CN" altLang="en-US" sz="2800" dirty="0"/>
              <a:t> </a:t>
            </a:r>
            <a:r>
              <a:rPr lang="en-US" altLang="zh-CN" sz="2800" dirty="0"/>
              <a:t>another</a:t>
            </a:r>
            <a:r>
              <a:rPr lang="zh-CN" altLang="en-US" sz="2800" dirty="0"/>
              <a:t> </a:t>
            </a:r>
            <a:r>
              <a:rPr lang="en-US" altLang="zh-CN" sz="2800" dirty="0"/>
              <a:t>constraint</a:t>
            </a:r>
            <a:endParaRPr lang="en-US" altLang="zh-TW" sz="2800"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37</a:t>
            </a:fld>
            <a:endParaRPr lang="en-US" altLang="zh-CN"/>
          </a:p>
        </p:txBody>
      </p:sp>
      <p:grpSp>
        <p:nvGrpSpPr>
          <p:cNvPr id="9" name="群組 8"/>
          <p:cNvGrpSpPr/>
          <p:nvPr/>
        </p:nvGrpSpPr>
        <p:grpSpPr>
          <a:xfrm>
            <a:off x="2267744" y="1052736"/>
            <a:ext cx="4143832" cy="2376265"/>
            <a:chOff x="0" y="2924944"/>
            <a:chExt cx="4143832" cy="2376265"/>
          </a:xfrm>
        </p:grpSpPr>
        <p:pic>
          <p:nvPicPr>
            <p:cNvPr id="10" name="圖片 9"/>
            <p:cNvPicPr>
              <a:picLocks noChangeAspect="1"/>
            </p:cNvPicPr>
            <p:nvPr/>
          </p:nvPicPr>
          <p:blipFill>
            <a:blip r:embed="rId2"/>
            <a:stretch>
              <a:fillRect/>
            </a:stretch>
          </p:blipFill>
          <p:spPr>
            <a:xfrm>
              <a:off x="0" y="2924944"/>
              <a:ext cx="4143832" cy="2376265"/>
            </a:xfrm>
            <a:prstGeom prst="rect">
              <a:avLst/>
            </a:prstGeom>
          </p:spPr>
        </p:pic>
        <p:sp>
          <p:nvSpPr>
            <p:cNvPr id="11" name="文字方塊 10"/>
            <p:cNvSpPr txBox="1"/>
            <p:nvPr/>
          </p:nvSpPr>
          <p:spPr>
            <a:xfrm>
              <a:off x="1043608" y="3573016"/>
              <a:ext cx="1325303" cy="400110"/>
            </a:xfrm>
            <a:prstGeom prst="rect">
              <a:avLst/>
            </a:prstGeom>
            <a:noFill/>
          </p:spPr>
          <p:txBody>
            <a:bodyPr wrap="none" rtlCol="0">
              <a:spAutoFit/>
            </a:bodyPr>
            <a:lstStyle/>
            <a:p>
              <a:r>
                <a:rPr kumimoji="1" lang="en-GB" altLang="zh-TW" sz="2000" dirty="0"/>
                <a:t>Subject to </a:t>
              </a:r>
              <a:endParaRPr kumimoji="1" lang="zh-TW" altLang="en-US" sz="2000" dirty="0"/>
            </a:p>
          </p:txBody>
        </p:sp>
      </p:grpSp>
      <p:pic>
        <p:nvPicPr>
          <p:cNvPr id="12" name="圖片 11"/>
          <p:cNvPicPr>
            <a:picLocks noChangeAspect="1"/>
          </p:cNvPicPr>
          <p:nvPr/>
        </p:nvPicPr>
        <p:blipFill>
          <a:blip r:embed="rId3"/>
          <a:stretch>
            <a:fillRect/>
          </a:stretch>
        </p:blipFill>
        <p:spPr>
          <a:xfrm>
            <a:off x="2843808" y="5733256"/>
            <a:ext cx="3101375" cy="770756"/>
          </a:xfrm>
          <a:prstGeom prst="rect">
            <a:avLst/>
          </a:prstGeom>
        </p:spPr>
      </p:pic>
    </p:spTree>
    <p:extLst>
      <p:ext uri="{BB962C8B-B14F-4D97-AF65-F5344CB8AC3E}">
        <p14:creationId xmlns:p14="http://schemas.microsoft.com/office/powerpoint/2010/main" val="2870776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260648"/>
            <a:ext cx="8229600" cy="4530725"/>
          </a:xfrm>
        </p:spPr>
        <p:txBody>
          <a:bodyPr/>
          <a:lstStyle/>
          <a:p>
            <a:r>
              <a:rPr kumimoji="1" lang="en-US" altLang="zh-TW" sz="3200" dirty="0"/>
              <a:t>For</a:t>
            </a:r>
            <a:r>
              <a:rPr kumimoji="1" lang="zh-CN" altLang="en-US" sz="3200" dirty="0"/>
              <a:t> </a:t>
            </a:r>
            <a:r>
              <a:rPr lang="en-US" altLang="zh-CN" sz="3200" dirty="0"/>
              <a:t>consistency,</a:t>
            </a:r>
            <a:r>
              <a:rPr lang="zh-CN" altLang="en-US" sz="3200" dirty="0"/>
              <a:t> </a:t>
            </a:r>
            <a:r>
              <a:rPr lang="en-US" altLang="zh-CN" sz="3200" dirty="0"/>
              <a:t>by</a:t>
            </a:r>
            <a:r>
              <a:rPr lang="zh-CN" altLang="en-US" sz="3200" dirty="0"/>
              <a:t> </a:t>
            </a:r>
            <a:r>
              <a:rPr lang="en-US" altLang="zh-CN" sz="3200" dirty="0"/>
              <a:t>using</a:t>
            </a:r>
            <a:r>
              <a:rPr lang="zh-CN" altLang="en-US" sz="3200" dirty="0"/>
              <a:t> </a:t>
            </a:r>
            <a:r>
              <a:rPr lang="en-US" altLang="zh-CN" sz="3200" dirty="0"/>
              <a:t>the</a:t>
            </a:r>
            <a:r>
              <a:rPr lang="zh-CN" altLang="en-US" sz="3200" dirty="0"/>
              <a:t> </a:t>
            </a:r>
            <a:r>
              <a:rPr lang="en-US" altLang="zh-CN" sz="3200" dirty="0"/>
              <a:t>Simplex</a:t>
            </a:r>
            <a:r>
              <a:rPr lang="zh-CN" altLang="en-US" sz="3200" dirty="0"/>
              <a:t> </a:t>
            </a:r>
            <a:r>
              <a:rPr lang="en-US" altLang="zh-CN" sz="3200" dirty="0"/>
              <a:t>method,</a:t>
            </a:r>
            <a:r>
              <a:rPr lang="zh-CN" altLang="en-US" sz="3200" dirty="0"/>
              <a:t> </a:t>
            </a:r>
            <a:r>
              <a:rPr lang="en-US" altLang="zh-CN" sz="3200" dirty="0"/>
              <a:t>we</a:t>
            </a:r>
            <a:r>
              <a:rPr lang="zh-CN" altLang="en-US" sz="3200" dirty="0"/>
              <a:t> </a:t>
            </a:r>
            <a:r>
              <a:rPr lang="en-US" altLang="zh-CN" sz="3200" dirty="0"/>
              <a:t>assume</a:t>
            </a:r>
            <a:r>
              <a:rPr lang="zh-CN" altLang="en-US" sz="3200" dirty="0"/>
              <a:t> </a:t>
            </a:r>
            <a:r>
              <a:rPr lang="en-US" altLang="zh-CN" sz="3200" dirty="0"/>
              <a:t>that</a:t>
            </a:r>
            <a:r>
              <a:rPr lang="zh-CN" altLang="en-US" sz="3200" dirty="0"/>
              <a:t> </a:t>
            </a:r>
            <a:endParaRPr lang="en-US" altLang="zh-CN" sz="3200" dirty="0"/>
          </a:p>
          <a:p>
            <a:pPr lvl="1"/>
            <a:r>
              <a:rPr lang="en-US" altLang="zh-CN" sz="2800" dirty="0"/>
              <a:t>The</a:t>
            </a:r>
            <a:r>
              <a:rPr lang="zh-CN" altLang="en-US" sz="2800" dirty="0"/>
              <a:t> </a:t>
            </a:r>
            <a:r>
              <a:rPr lang="en-US" altLang="zh-CN" sz="2800" dirty="0"/>
              <a:t>objective</a:t>
            </a:r>
            <a:r>
              <a:rPr lang="zh-CN" altLang="en-US" sz="2800" dirty="0"/>
              <a:t> </a:t>
            </a:r>
            <a:r>
              <a:rPr lang="en-US" altLang="zh-CN" sz="2800" dirty="0"/>
              <a:t>function</a:t>
            </a:r>
            <a:r>
              <a:rPr lang="zh-CN" altLang="en-US" sz="2800" dirty="0"/>
              <a:t> </a:t>
            </a:r>
            <a:r>
              <a:rPr lang="en-US" altLang="zh-CN" sz="2800" dirty="0"/>
              <a:t>is</a:t>
            </a:r>
            <a:r>
              <a:rPr lang="zh-CN" altLang="en-US" sz="2800" dirty="0"/>
              <a:t> </a:t>
            </a:r>
            <a:r>
              <a:rPr lang="en-US" altLang="zh-CN" sz="2800" dirty="0"/>
              <a:t>always</a:t>
            </a:r>
            <a:r>
              <a:rPr lang="zh-CN" altLang="en-US" sz="2800" dirty="0"/>
              <a:t> </a:t>
            </a:r>
            <a:r>
              <a:rPr lang="en-US" altLang="zh-CN" sz="2800" dirty="0"/>
              <a:t>to</a:t>
            </a:r>
            <a:r>
              <a:rPr lang="zh-CN" altLang="en-US" sz="2800" dirty="0"/>
              <a:t> </a:t>
            </a:r>
            <a:r>
              <a:rPr lang="en-US" altLang="zh-CN" sz="2800" dirty="0"/>
              <a:t>be</a:t>
            </a:r>
            <a:r>
              <a:rPr lang="zh-CN" altLang="en-US" sz="2800" dirty="0"/>
              <a:t> </a:t>
            </a:r>
            <a:r>
              <a:rPr lang="en-US" altLang="zh-CN" sz="2800" dirty="0"/>
              <a:t>maximized</a:t>
            </a:r>
            <a:r>
              <a:rPr lang="zh-CN" altLang="en-US" sz="2800" dirty="0"/>
              <a:t> </a:t>
            </a:r>
            <a:endParaRPr lang="en-US" altLang="zh-CN" sz="2800" dirty="0"/>
          </a:p>
          <a:p>
            <a:pPr lvl="1"/>
            <a:r>
              <a:rPr lang="en-US" altLang="zh-CN" sz="2800" dirty="0"/>
              <a:t>All</a:t>
            </a:r>
            <a:r>
              <a:rPr lang="zh-CN" altLang="en-US" sz="2800" dirty="0"/>
              <a:t> </a:t>
            </a:r>
            <a:r>
              <a:rPr lang="en-US" altLang="zh-CN" sz="2800" dirty="0"/>
              <a:t>the</a:t>
            </a:r>
            <a:r>
              <a:rPr lang="zh-CN" altLang="en-US" sz="2800" dirty="0"/>
              <a:t> </a:t>
            </a:r>
            <a:r>
              <a:rPr lang="en-US" altLang="zh-CN" sz="2800" dirty="0"/>
              <a:t>constraints</a:t>
            </a:r>
            <a:r>
              <a:rPr lang="zh-CN" altLang="en-US" sz="2800" dirty="0"/>
              <a:t> </a:t>
            </a:r>
            <a:r>
              <a:rPr lang="en-US" altLang="zh-CN" sz="2800" dirty="0"/>
              <a:t>are</a:t>
            </a:r>
            <a:r>
              <a:rPr lang="zh-CN" altLang="en-US" sz="2800" dirty="0"/>
              <a:t> </a:t>
            </a:r>
            <a:r>
              <a:rPr lang="en-US" altLang="zh-CN" sz="2800" dirty="0"/>
              <a:t>less</a:t>
            </a:r>
            <a:r>
              <a:rPr lang="zh-CN" altLang="en-US" sz="2800" dirty="0"/>
              <a:t> </a:t>
            </a:r>
            <a:r>
              <a:rPr lang="en-US" altLang="zh-CN" sz="2800" dirty="0"/>
              <a:t>than</a:t>
            </a:r>
            <a:r>
              <a:rPr lang="zh-CN" altLang="en-US" sz="2800" dirty="0"/>
              <a:t> </a:t>
            </a:r>
            <a:r>
              <a:rPr lang="en-US" altLang="zh-CN" sz="2800" dirty="0"/>
              <a:t>or</a:t>
            </a:r>
            <a:r>
              <a:rPr lang="zh-CN" altLang="en-US" sz="2800" dirty="0"/>
              <a:t> </a:t>
            </a:r>
            <a:r>
              <a:rPr lang="en-US" altLang="zh-CN" sz="2800" dirty="0"/>
              <a:t>equal</a:t>
            </a:r>
            <a:r>
              <a:rPr lang="zh-CN" altLang="en-US" sz="2800" dirty="0"/>
              <a:t> </a:t>
            </a:r>
            <a:r>
              <a:rPr lang="en-US" altLang="zh-CN" sz="2800" dirty="0"/>
              <a:t>to</a:t>
            </a:r>
            <a:r>
              <a:rPr lang="zh-CN" altLang="en-US" sz="2800" dirty="0"/>
              <a:t> </a:t>
            </a:r>
            <a:r>
              <a:rPr lang="en-US" altLang="zh-CN" sz="2800" dirty="0"/>
              <a:t>inequalities</a:t>
            </a:r>
          </a:p>
          <a:p>
            <a:pPr lvl="1"/>
            <a:r>
              <a:rPr kumimoji="1" lang="en-US" altLang="zh-TW" sz="2800" dirty="0"/>
              <a:t>All</a:t>
            </a:r>
            <a:r>
              <a:rPr kumimoji="1" lang="zh-CN" altLang="en-US" sz="2800" dirty="0"/>
              <a:t> </a:t>
            </a:r>
            <a:r>
              <a:rPr kumimoji="1" lang="en-US" altLang="zh-CN" sz="2800" dirty="0"/>
              <a:t>variables</a:t>
            </a:r>
            <a:r>
              <a:rPr kumimoji="1" lang="zh-CN" altLang="en-US" sz="2800" dirty="0"/>
              <a:t> </a:t>
            </a:r>
            <a:r>
              <a:rPr kumimoji="1" lang="en-US" altLang="zh-CN" sz="2800" dirty="0"/>
              <a:t>are</a:t>
            </a:r>
            <a:r>
              <a:rPr kumimoji="1" lang="zh-CN" altLang="en-US" sz="2800" dirty="0"/>
              <a:t> </a:t>
            </a:r>
            <a:r>
              <a:rPr kumimoji="1" lang="en-US" altLang="zh-CN" sz="2800" dirty="0"/>
              <a:t>nonnegative</a:t>
            </a:r>
          </a:p>
          <a:p>
            <a:r>
              <a:rPr lang="en-US" altLang="zh-TW" sz="3200" dirty="0"/>
              <a:t>Therefore</a:t>
            </a:r>
            <a:r>
              <a:rPr lang="zh-CN" altLang="en-US" sz="3200" dirty="0"/>
              <a:t> </a:t>
            </a:r>
            <a:r>
              <a:rPr lang="en-US" altLang="zh-CN" sz="3200" dirty="0"/>
              <a:t>the</a:t>
            </a:r>
            <a:r>
              <a:rPr lang="zh-CN" altLang="en-US" sz="3200" dirty="0"/>
              <a:t> </a:t>
            </a:r>
            <a:r>
              <a:rPr lang="en-US" altLang="zh-CN" sz="3200" dirty="0"/>
              <a:t>constraint</a:t>
            </a:r>
            <a:r>
              <a:rPr lang="zh-CN" altLang="en-US" sz="3200" dirty="0"/>
              <a:t> </a:t>
            </a:r>
            <a:r>
              <a:rPr lang="en-US" altLang="zh-CN" sz="3200" dirty="0"/>
              <a:t>set</a:t>
            </a:r>
            <a:r>
              <a:rPr lang="zh-CN" altLang="en-US" sz="3200" dirty="0"/>
              <a:t> </a:t>
            </a:r>
            <a:r>
              <a:rPr lang="en-US" altLang="zh-CN" sz="3200" dirty="0"/>
              <a:t>is</a:t>
            </a:r>
            <a:r>
              <a:rPr lang="zh-CN" altLang="en-US" sz="3200" dirty="0"/>
              <a:t> </a:t>
            </a:r>
            <a:r>
              <a:rPr lang="en-US" altLang="zh-CN" sz="3200" dirty="0"/>
              <a:t>transformed</a:t>
            </a:r>
            <a:r>
              <a:rPr lang="zh-CN" altLang="en-US" sz="3200" dirty="0"/>
              <a:t> </a:t>
            </a:r>
            <a:r>
              <a:rPr lang="en-US" altLang="zh-CN" sz="3200" dirty="0"/>
              <a:t>to</a:t>
            </a:r>
          </a:p>
          <a:p>
            <a:endParaRPr kumimoji="1" lang="en-US" altLang="zh-TW" sz="3200" dirty="0"/>
          </a:p>
          <a:p>
            <a:pPr marL="0" indent="0">
              <a:buNone/>
            </a:pPr>
            <a:endParaRPr lang="en-US" altLang="zh-TW" sz="3200" dirty="0"/>
          </a:p>
          <a:p>
            <a:endParaRPr kumimoji="1" lang="zh-TW" altLang="en-US" sz="3200"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38</a:t>
            </a:fld>
            <a:endParaRPr lang="en-US" altLang="zh-CN"/>
          </a:p>
        </p:txBody>
      </p:sp>
      <p:pic>
        <p:nvPicPr>
          <p:cNvPr id="6" name="圖片 5"/>
          <p:cNvPicPr>
            <a:picLocks noChangeAspect="1"/>
          </p:cNvPicPr>
          <p:nvPr/>
        </p:nvPicPr>
        <p:blipFill>
          <a:blip r:embed="rId2"/>
          <a:stretch>
            <a:fillRect/>
          </a:stretch>
        </p:blipFill>
        <p:spPr>
          <a:xfrm>
            <a:off x="1691680" y="4725144"/>
            <a:ext cx="5969000" cy="1295400"/>
          </a:xfrm>
          <a:prstGeom prst="rect">
            <a:avLst/>
          </a:prstGeom>
        </p:spPr>
      </p:pic>
    </p:spTree>
    <p:extLst>
      <p:ext uri="{BB962C8B-B14F-4D97-AF65-F5344CB8AC3E}">
        <p14:creationId xmlns:p14="http://schemas.microsoft.com/office/powerpoint/2010/main" val="1473719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36608" y="404664"/>
            <a:ext cx="8229600" cy="4530725"/>
          </a:xfrm>
        </p:spPr>
        <p:txBody>
          <a:bodyPr/>
          <a:lstStyle/>
          <a:p>
            <a:pPr marL="0" indent="0">
              <a:buNone/>
            </a:pPr>
            <a:endParaRPr lang="en-US" altLang="zh-TW" sz="2800" dirty="0"/>
          </a:p>
          <a:p>
            <a:r>
              <a:rPr lang="en-US" altLang="zh-TW" sz="2800" dirty="0"/>
              <a:t>Next, we convert each inequality to an equality by adding a nonnegative slack variable </a:t>
            </a:r>
            <a:r>
              <a:rPr lang="en-US" altLang="zh-TW" sz="2800" i="1" dirty="0" err="1"/>
              <a:t>y</a:t>
            </a:r>
            <a:r>
              <a:rPr lang="en-US" altLang="zh-TW" sz="2800" i="1" baseline="-25000" dirty="0" err="1"/>
              <a:t>i</a:t>
            </a:r>
            <a:r>
              <a:rPr lang="en-US" altLang="zh-TW" sz="2800" dirty="0"/>
              <a:t> (or</a:t>
            </a:r>
            <a:r>
              <a:rPr lang="zh-CN" altLang="en-US" sz="2800" dirty="0"/>
              <a:t> </a:t>
            </a:r>
            <a:r>
              <a:rPr lang="en-US" altLang="zh-TW" sz="2800" i="1" dirty="0"/>
              <a:t>z</a:t>
            </a:r>
            <a:r>
              <a:rPr lang="en-US" altLang="zh-TW" sz="2800" dirty="0"/>
              <a:t>)</a:t>
            </a:r>
            <a:r>
              <a:rPr lang="en-US" altLang="zh-CN" sz="2800" dirty="0"/>
              <a:t>, which</a:t>
            </a:r>
            <a:r>
              <a:rPr lang="zh-CN" altLang="en-US" sz="2800" dirty="0"/>
              <a:t> </a:t>
            </a:r>
            <a:r>
              <a:rPr lang="en-US" altLang="zh-CN" sz="2800" dirty="0"/>
              <a:t>gives</a:t>
            </a:r>
            <a:r>
              <a:rPr lang="zh-CN" altLang="en-US" sz="2800" dirty="0"/>
              <a:t> </a:t>
            </a:r>
            <a:r>
              <a:rPr lang="en-US" altLang="zh-CN" sz="2800" dirty="0"/>
              <a:t>the</a:t>
            </a:r>
            <a:r>
              <a:rPr lang="zh-CN" altLang="en-US" sz="2800" dirty="0"/>
              <a:t> </a:t>
            </a:r>
            <a:r>
              <a:rPr lang="en-US" altLang="zh-CN" sz="2800" dirty="0">
                <a:solidFill>
                  <a:srgbClr val="FF0000"/>
                </a:solidFill>
              </a:rPr>
              <a:t>augmented</a:t>
            </a:r>
            <a:r>
              <a:rPr lang="zh-CN" altLang="en-US" sz="2800" dirty="0">
                <a:solidFill>
                  <a:srgbClr val="FF0000"/>
                </a:solidFill>
              </a:rPr>
              <a:t> </a:t>
            </a:r>
            <a:r>
              <a:rPr lang="en-US" altLang="zh-CN" sz="2800" dirty="0">
                <a:solidFill>
                  <a:srgbClr val="FF0000"/>
                </a:solidFill>
              </a:rPr>
              <a:t>constraint</a:t>
            </a:r>
            <a:r>
              <a:rPr lang="zh-CN" altLang="en-US" sz="2800" dirty="0">
                <a:solidFill>
                  <a:srgbClr val="FF0000"/>
                </a:solidFill>
              </a:rPr>
              <a:t> </a:t>
            </a:r>
            <a:r>
              <a:rPr lang="en-US" altLang="zh-CN" sz="2800" dirty="0">
                <a:solidFill>
                  <a:srgbClr val="FF0000"/>
                </a:solidFill>
              </a:rPr>
              <a:t>set/tableau</a:t>
            </a:r>
            <a:r>
              <a:rPr lang="zh-CN" altLang="en-US" sz="2800" dirty="0">
                <a:solidFill>
                  <a:srgbClr val="FF0000"/>
                </a:solidFill>
              </a:rPr>
              <a:t> </a:t>
            </a:r>
            <a:r>
              <a:rPr lang="en-US" altLang="zh-CN" sz="2800" dirty="0">
                <a:solidFill>
                  <a:srgbClr val="FF0000"/>
                </a:solidFill>
              </a:rPr>
              <a:t>format</a:t>
            </a:r>
            <a:r>
              <a:rPr lang="zh-CN" altLang="en-US" sz="2800" dirty="0">
                <a:solidFill>
                  <a:srgbClr val="FF0000"/>
                </a:solidFill>
              </a:rPr>
              <a:t> </a:t>
            </a:r>
            <a:endParaRPr lang="en-US" altLang="zh-CN" sz="2800" dirty="0">
              <a:solidFill>
                <a:srgbClr val="FF0000"/>
              </a:solidFill>
            </a:endParaRPr>
          </a:p>
          <a:p>
            <a:endParaRPr lang="en-US" altLang="zh-TW" sz="2800" dirty="0">
              <a:solidFill>
                <a:srgbClr val="FF0000"/>
              </a:solidFill>
            </a:endParaRPr>
          </a:p>
          <a:p>
            <a:endParaRPr lang="en-US" altLang="zh-TW" sz="2800" dirty="0">
              <a:solidFill>
                <a:srgbClr val="FF0000"/>
              </a:solidFill>
            </a:endParaRPr>
          </a:p>
          <a:p>
            <a:endParaRPr lang="en-US" altLang="zh-TW" sz="2800" dirty="0">
              <a:solidFill>
                <a:srgbClr val="FF0000"/>
              </a:solidFill>
            </a:endParaRPr>
          </a:p>
          <a:p>
            <a:r>
              <a:rPr lang="en-US" altLang="zh-TW" sz="2800" dirty="0">
                <a:solidFill>
                  <a:srgbClr val="000000"/>
                </a:solidFill>
              </a:rPr>
              <a:t>Note</a:t>
            </a:r>
            <a:r>
              <a:rPr lang="zh-CN" altLang="en-US" sz="2800" dirty="0">
                <a:solidFill>
                  <a:srgbClr val="000000"/>
                </a:solidFill>
              </a:rPr>
              <a:t> </a:t>
            </a:r>
            <a:r>
              <a:rPr lang="en-US" altLang="zh-CN" sz="2800" dirty="0">
                <a:solidFill>
                  <a:srgbClr val="000000"/>
                </a:solidFill>
              </a:rPr>
              <a:t>that</a:t>
            </a:r>
            <a:r>
              <a:rPr lang="zh-CN" altLang="en-US" sz="2800" dirty="0">
                <a:solidFill>
                  <a:srgbClr val="000000"/>
                </a:solidFill>
              </a:rPr>
              <a:t> </a:t>
            </a:r>
            <a:r>
              <a:rPr lang="en-US" altLang="zh-CN" sz="2800" dirty="0">
                <a:solidFill>
                  <a:srgbClr val="000000"/>
                </a:solidFill>
              </a:rPr>
              <a:t>the</a:t>
            </a:r>
            <a:r>
              <a:rPr lang="zh-CN" altLang="en-US" sz="2800" dirty="0">
                <a:solidFill>
                  <a:srgbClr val="000000"/>
                </a:solidFill>
              </a:rPr>
              <a:t> </a:t>
            </a:r>
            <a:r>
              <a:rPr lang="en-US" altLang="zh-CN" sz="2800" dirty="0">
                <a:solidFill>
                  <a:srgbClr val="000000"/>
                </a:solidFill>
              </a:rPr>
              <a:t>value</a:t>
            </a:r>
            <a:r>
              <a:rPr lang="zh-CN" altLang="en-US" sz="2800" dirty="0">
                <a:solidFill>
                  <a:srgbClr val="000000"/>
                </a:solidFill>
              </a:rPr>
              <a:t> </a:t>
            </a:r>
            <a:r>
              <a:rPr lang="en-US" altLang="zh-CN" sz="2800" dirty="0">
                <a:solidFill>
                  <a:srgbClr val="000000"/>
                </a:solidFill>
              </a:rPr>
              <a:t>of</a:t>
            </a:r>
            <a:r>
              <a:rPr lang="zh-CN" altLang="en-US" sz="2800" dirty="0">
                <a:solidFill>
                  <a:srgbClr val="000000"/>
                </a:solidFill>
              </a:rPr>
              <a:t> </a:t>
            </a:r>
            <a:r>
              <a:rPr lang="en-US" altLang="zh-CN" sz="2800" i="1" dirty="0">
                <a:solidFill>
                  <a:srgbClr val="000000"/>
                </a:solidFill>
              </a:rPr>
              <a:t>z</a:t>
            </a:r>
            <a:r>
              <a:rPr lang="zh-CN" altLang="en-US" sz="2800" dirty="0">
                <a:solidFill>
                  <a:srgbClr val="000000"/>
                </a:solidFill>
              </a:rPr>
              <a:t> </a:t>
            </a:r>
            <a:r>
              <a:rPr lang="en-US" altLang="zh-CN" sz="2800" dirty="0">
                <a:solidFill>
                  <a:srgbClr val="000000"/>
                </a:solidFill>
              </a:rPr>
              <a:t>gives</a:t>
            </a:r>
            <a:r>
              <a:rPr lang="zh-CN" altLang="en-US" sz="2800" dirty="0">
                <a:solidFill>
                  <a:srgbClr val="000000"/>
                </a:solidFill>
              </a:rPr>
              <a:t> </a:t>
            </a:r>
            <a:r>
              <a:rPr lang="en-US" altLang="zh-CN" sz="2800" dirty="0">
                <a:solidFill>
                  <a:srgbClr val="000000"/>
                </a:solidFill>
              </a:rPr>
              <a:t>the</a:t>
            </a:r>
            <a:r>
              <a:rPr lang="zh-CN" altLang="en-US" sz="2800" dirty="0">
                <a:solidFill>
                  <a:srgbClr val="000000"/>
                </a:solidFill>
              </a:rPr>
              <a:t> </a:t>
            </a:r>
            <a:r>
              <a:rPr lang="en-US" altLang="zh-CN" sz="2800" dirty="0">
                <a:solidFill>
                  <a:srgbClr val="000000"/>
                </a:solidFill>
              </a:rPr>
              <a:t>value</a:t>
            </a:r>
            <a:r>
              <a:rPr lang="zh-CN" altLang="en-US" sz="2800" dirty="0">
                <a:solidFill>
                  <a:srgbClr val="000000"/>
                </a:solidFill>
              </a:rPr>
              <a:t> </a:t>
            </a:r>
            <a:r>
              <a:rPr lang="en-US" altLang="zh-CN" sz="2800" dirty="0">
                <a:solidFill>
                  <a:srgbClr val="000000"/>
                </a:solidFill>
              </a:rPr>
              <a:t>of</a:t>
            </a:r>
            <a:r>
              <a:rPr lang="zh-CN" altLang="en-US" sz="2800" dirty="0">
                <a:solidFill>
                  <a:srgbClr val="000000"/>
                </a:solidFill>
              </a:rPr>
              <a:t> </a:t>
            </a:r>
            <a:r>
              <a:rPr lang="en-US" altLang="zh-CN" sz="2800" dirty="0">
                <a:solidFill>
                  <a:srgbClr val="000000"/>
                </a:solidFill>
              </a:rPr>
              <a:t>the</a:t>
            </a:r>
            <a:r>
              <a:rPr lang="zh-CN" altLang="en-US" sz="2800" dirty="0">
                <a:solidFill>
                  <a:srgbClr val="000000"/>
                </a:solidFill>
              </a:rPr>
              <a:t> </a:t>
            </a:r>
            <a:r>
              <a:rPr lang="en-US" altLang="zh-CN" sz="2800" dirty="0">
                <a:solidFill>
                  <a:srgbClr val="000000"/>
                </a:solidFill>
              </a:rPr>
              <a:t>objective</a:t>
            </a:r>
            <a:r>
              <a:rPr lang="zh-CN" altLang="en-US" sz="2800" dirty="0">
                <a:solidFill>
                  <a:srgbClr val="000000"/>
                </a:solidFill>
              </a:rPr>
              <a:t> </a:t>
            </a:r>
            <a:r>
              <a:rPr lang="en-US" altLang="zh-CN" sz="2800" dirty="0">
                <a:solidFill>
                  <a:srgbClr val="000000"/>
                </a:solidFill>
              </a:rPr>
              <a:t>function</a:t>
            </a:r>
          </a:p>
          <a:p>
            <a:r>
              <a:rPr lang="en-US" altLang="zh-CN" sz="2800" dirty="0">
                <a:solidFill>
                  <a:srgbClr val="000000"/>
                </a:solidFill>
              </a:rPr>
              <a:t>Change </a:t>
            </a:r>
            <a:r>
              <a:rPr lang="en-US" altLang="zh-CN" sz="2800" i="1" dirty="0">
                <a:solidFill>
                  <a:srgbClr val="000000"/>
                </a:solidFill>
              </a:rPr>
              <a:t>x</a:t>
            </a:r>
            <a:r>
              <a:rPr lang="en-US" altLang="zh-CN" sz="2800" baseline="-25000" dirty="0">
                <a:solidFill>
                  <a:srgbClr val="000000"/>
                </a:solidFill>
              </a:rPr>
              <a:t>1</a:t>
            </a:r>
            <a:r>
              <a:rPr lang="en-US" altLang="zh-CN" sz="2800" dirty="0">
                <a:solidFill>
                  <a:srgbClr val="000000"/>
                </a:solidFill>
              </a:rPr>
              <a:t> or </a:t>
            </a:r>
            <a:r>
              <a:rPr lang="en-US" altLang="zh-CN" sz="2800" i="1" dirty="0">
                <a:solidFill>
                  <a:srgbClr val="000000"/>
                </a:solidFill>
              </a:rPr>
              <a:t>x</a:t>
            </a:r>
            <a:r>
              <a:rPr lang="en-US" altLang="zh-CN" sz="2800" baseline="-25000" dirty="0">
                <a:solidFill>
                  <a:srgbClr val="000000"/>
                </a:solidFill>
              </a:rPr>
              <a:t>2</a:t>
            </a:r>
            <a:r>
              <a:rPr lang="en-US" altLang="zh-CN" sz="2800" dirty="0">
                <a:solidFill>
                  <a:srgbClr val="000000"/>
                </a:solidFill>
              </a:rPr>
              <a:t> to increase </a:t>
            </a:r>
            <a:r>
              <a:rPr lang="en-US" altLang="zh-CN" sz="2800" i="1" dirty="0">
                <a:solidFill>
                  <a:srgbClr val="000000"/>
                </a:solidFill>
              </a:rPr>
              <a:t>z</a:t>
            </a:r>
            <a:r>
              <a:rPr lang="en-US" altLang="zh-CN" sz="2800" dirty="0">
                <a:solidFill>
                  <a:srgbClr val="000000"/>
                </a:solidFill>
              </a:rPr>
              <a:t> </a:t>
            </a:r>
            <a:r>
              <a:rPr lang="en-US" altLang="en-US" sz="2800" dirty="0">
                <a:solidFill>
                  <a:srgbClr val="000000"/>
                </a:solidFill>
              </a:rPr>
              <a:t>(which one</a:t>
            </a:r>
            <a:r>
              <a:rPr lang="zh-CN" altLang="en-US" sz="2800" dirty="0">
                <a:solidFill>
                  <a:srgbClr val="000000"/>
                </a:solidFill>
              </a:rPr>
              <a:t> </a:t>
            </a:r>
            <a:r>
              <a:rPr lang="en-US" altLang="en-US" sz="2800" dirty="0">
                <a:solidFill>
                  <a:srgbClr val="000000"/>
                </a:solidFill>
              </a:rPr>
              <a:t>and how much?)</a:t>
            </a:r>
            <a:endParaRPr lang="en-US" altLang="zh-CN" sz="2800" dirty="0">
              <a:solidFill>
                <a:srgbClr val="000000"/>
              </a:solidFill>
            </a:endParaRPr>
          </a:p>
          <a:p>
            <a:endParaRPr kumimoji="1" lang="zh-TW" altLang="en-US" sz="2800"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39</a:t>
            </a:fld>
            <a:endParaRPr lang="en-US" altLang="zh-CN"/>
          </a:p>
        </p:txBody>
      </p:sp>
      <p:pic>
        <p:nvPicPr>
          <p:cNvPr id="6" name="圖片 5"/>
          <p:cNvPicPr>
            <a:picLocks noChangeAspect="1"/>
          </p:cNvPicPr>
          <p:nvPr/>
        </p:nvPicPr>
        <p:blipFill>
          <a:blip r:embed="rId2"/>
          <a:stretch>
            <a:fillRect/>
          </a:stretch>
        </p:blipFill>
        <p:spPr>
          <a:xfrm>
            <a:off x="2997199" y="2768600"/>
            <a:ext cx="3635337" cy="1524496"/>
          </a:xfrm>
          <a:prstGeom prst="rect">
            <a:avLst/>
          </a:prstGeom>
        </p:spPr>
      </p:pic>
    </p:spTree>
    <p:extLst>
      <p:ext uri="{BB962C8B-B14F-4D97-AF65-F5344CB8AC3E}">
        <p14:creationId xmlns:p14="http://schemas.microsoft.com/office/powerpoint/2010/main" val="3211880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Basic steps for formulating the optimization model</a:t>
            </a:r>
            <a:endParaRPr kumimoji="1" lang="zh-TW" altLang="en-US" dirty="0"/>
          </a:p>
        </p:txBody>
      </p:sp>
      <p:sp>
        <p:nvSpPr>
          <p:cNvPr id="3" name="內容版面配置區 2"/>
          <p:cNvSpPr>
            <a:spLocks noGrp="1"/>
          </p:cNvSpPr>
          <p:nvPr>
            <p:ph idx="1"/>
          </p:nvPr>
        </p:nvSpPr>
        <p:spPr/>
        <p:txBody>
          <a:bodyPr/>
          <a:lstStyle/>
          <a:p>
            <a:r>
              <a:rPr kumimoji="1" lang="en-GB" altLang="zh-TW" dirty="0"/>
              <a:t>1. Identify the decision variables: What decision needs to be made?</a:t>
            </a:r>
          </a:p>
          <a:p>
            <a:r>
              <a:rPr lang="en-GB" altLang="zh-TW" dirty="0"/>
              <a:t>2. Formulate the objective function: How do these decisions affect the objective?</a:t>
            </a:r>
          </a:p>
          <a:p>
            <a:r>
              <a:rPr kumimoji="1" lang="en-GB" altLang="zh-TW" dirty="0"/>
              <a:t>3. </a:t>
            </a:r>
            <a:r>
              <a:rPr lang="en-US" altLang="zh-TW" dirty="0"/>
              <a:t>Formulate the constraint set: What constraints must be satisfied?</a:t>
            </a:r>
          </a:p>
          <a:p>
            <a:pPr marL="0" indent="0">
              <a:buNone/>
            </a:pP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a:t>
            </a:fld>
            <a:endParaRPr lang="en-US" altLang="zh-CN"/>
          </a:p>
        </p:txBody>
      </p:sp>
    </p:spTree>
    <p:extLst>
      <p:ext uri="{BB962C8B-B14F-4D97-AF65-F5344CB8AC3E}">
        <p14:creationId xmlns:p14="http://schemas.microsoft.com/office/powerpoint/2010/main" val="3220558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95536" y="260648"/>
            <a:ext cx="8229600" cy="4530725"/>
          </a:xfrm>
        </p:spPr>
        <p:txBody>
          <a:bodyPr/>
          <a:lstStyle/>
          <a:p>
            <a:r>
              <a:rPr kumimoji="1" lang="en-US" altLang="zh-TW" dirty="0"/>
              <a:t>The</a:t>
            </a:r>
            <a:r>
              <a:rPr kumimoji="1" lang="zh-CN" altLang="en-US" dirty="0"/>
              <a:t> </a:t>
            </a:r>
            <a:r>
              <a:rPr kumimoji="1" lang="en-US" altLang="zh-CN" dirty="0"/>
              <a:t>original</a:t>
            </a:r>
            <a:r>
              <a:rPr kumimoji="1" lang="zh-CN" altLang="en-US" dirty="0"/>
              <a:t> </a:t>
            </a:r>
            <a:r>
              <a:rPr kumimoji="1" lang="en-US" altLang="zh-CN" dirty="0"/>
              <a:t>tableau</a:t>
            </a:r>
            <a:r>
              <a:rPr kumimoji="1" lang="zh-CN" altLang="en-US" dirty="0"/>
              <a:t> </a:t>
            </a:r>
            <a:r>
              <a:rPr kumimoji="1" lang="en-US" altLang="zh-CN" dirty="0"/>
              <a:t>is</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40</a:t>
            </a:fld>
            <a:endParaRPr lang="en-US" altLang="zh-CN"/>
          </a:p>
        </p:txBody>
      </p:sp>
      <p:pic>
        <p:nvPicPr>
          <p:cNvPr id="6" name="圖片 5"/>
          <p:cNvPicPr>
            <a:picLocks noChangeAspect="1"/>
          </p:cNvPicPr>
          <p:nvPr/>
        </p:nvPicPr>
        <p:blipFill>
          <a:blip r:embed="rId2"/>
          <a:stretch>
            <a:fillRect/>
          </a:stretch>
        </p:blipFill>
        <p:spPr>
          <a:xfrm>
            <a:off x="1115616" y="1268760"/>
            <a:ext cx="6908800" cy="3441700"/>
          </a:xfrm>
          <a:prstGeom prst="rect">
            <a:avLst/>
          </a:prstGeom>
        </p:spPr>
      </p:pic>
      <p:cxnSp>
        <p:nvCxnSpPr>
          <p:cNvPr id="8" name="直線箭頭接點 7"/>
          <p:cNvCxnSpPr/>
          <p:nvPr/>
        </p:nvCxnSpPr>
        <p:spPr bwMode="auto">
          <a:xfrm flipH="1" flipV="1">
            <a:off x="2699792" y="3501008"/>
            <a:ext cx="576064" cy="1944216"/>
          </a:xfrm>
          <a:prstGeom prst="straightConnector1">
            <a:avLst/>
          </a:prstGeom>
          <a:noFill/>
          <a:ln w="15875" cap="flat" cmpd="sng" algn="ctr">
            <a:solidFill>
              <a:srgbClr val="FF0000"/>
            </a:solidFill>
            <a:prstDash val="solid"/>
            <a:round/>
            <a:headEnd type="none" w="med" len="med"/>
            <a:tailEnd type="arrow"/>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9" name="文字方塊 8"/>
          <p:cNvSpPr txBox="1"/>
          <p:nvPr/>
        </p:nvSpPr>
        <p:spPr>
          <a:xfrm>
            <a:off x="4499992" y="3501008"/>
            <a:ext cx="4644008" cy="1938992"/>
          </a:xfrm>
          <a:prstGeom prst="rect">
            <a:avLst/>
          </a:prstGeom>
          <a:noFill/>
        </p:spPr>
        <p:txBody>
          <a:bodyPr wrap="square" rtlCol="0">
            <a:spAutoFit/>
          </a:bodyPr>
          <a:lstStyle/>
          <a:p>
            <a:r>
              <a:rPr kumimoji="1" lang="en-US" altLang="zh-TW" sz="2400" dirty="0">
                <a:solidFill>
                  <a:srgbClr val="FF0000"/>
                </a:solidFill>
              </a:rPr>
              <a:t>Optimality</a:t>
            </a:r>
            <a:r>
              <a:rPr kumimoji="1" lang="zh-CN" altLang="en-US" sz="2400" dirty="0">
                <a:solidFill>
                  <a:srgbClr val="FF0000"/>
                </a:solidFill>
              </a:rPr>
              <a:t> </a:t>
            </a:r>
            <a:r>
              <a:rPr kumimoji="1" lang="en-US" altLang="zh-CN" sz="2400" dirty="0">
                <a:solidFill>
                  <a:srgbClr val="FF0000"/>
                </a:solidFill>
              </a:rPr>
              <a:t>test</a:t>
            </a:r>
            <a:r>
              <a:rPr kumimoji="1" lang="en-US" altLang="zh-CN" sz="2400" dirty="0"/>
              <a:t>:</a:t>
            </a:r>
            <a:r>
              <a:rPr kumimoji="1" lang="zh-CN" altLang="en-US" sz="2400" dirty="0"/>
              <a:t> </a:t>
            </a:r>
            <a:r>
              <a:rPr kumimoji="1" lang="en-US" altLang="zh-TW" sz="2400" dirty="0"/>
              <a:t>Negative</a:t>
            </a:r>
            <a:r>
              <a:rPr kumimoji="1" lang="zh-CN" altLang="en-US" sz="2400" dirty="0"/>
              <a:t> </a:t>
            </a:r>
            <a:r>
              <a:rPr kumimoji="1" lang="en-US" altLang="zh-CN" sz="2400" dirty="0"/>
              <a:t>coefficients</a:t>
            </a:r>
            <a:r>
              <a:rPr kumimoji="1" lang="zh-CN" altLang="en-US" sz="2400" dirty="0"/>
              <a:t> </a:t>
            </a:r>
            <a:r>
              <a:rPr kumimoji="1" lang="en-US" altLang="zh-CN" sz="2400" dirty="0"/>
              <a:t>indicate</a:t>
            </a:r>
            <a:r>
              <a:rPr kumimoji="1" lang="zh-CN" altLang="en-US" sz="2400" dirty="0"/>
              <a:t> </a:t>
            </a:r>
            <a:r>
              <a:rPr kumimoji="1" lang="en-US" altLang="zh-CN" sz="2400" dirty="0"/>
              <a:t>that</a:t>
            </a:r>
            <a:r>
              <a:rPr kumimoji="1" lang="zh-CN" altLang="en-US" sz="2400" dirty="0"/>
              <a:t> </a:t>
            </a:r>
            <a:r>
              <a:rPr kumimoji="1" lang="en-US" altLang="zh-CN" sz="2400" dirty="0"/>
              <a:t>the</a:t>
            </a:r>
            <a:r>
              <a:rPr kumimoji="1" lang="zh-CN" altLang="en-US" sz="2400" dirty="0"/>
              <a:t> </a:t>
            </a:r>
            <a:r>
              <a:rPr kumimoji="1" lang="en-US" altLang="zh-CN" sz="2400" dirty="0"/>
              <a:t>corresponding</a:t>
            </a:r>
            <a:r>
              <a:rPr kumimoji="1" lang="zh-CN" altLang="en-US" sz="2400" dirty="0"/>
              <a:t> </a:t>
            </a:r>
            <a:r>
              <a:rPr kumimoji="1" lang="en-US" altLang="zh-CN" sz="2400" dirty="0"/>
              <a:t>variable</a:t>
            </a:r>
            <a:r>
              <a:rPr kumimoji="1" lang="zh-CN" altLang="en-US" sz="2400" dirty="0"/>
              <a:t> </a:t>
            </a:r>
            <a:r>
              <a:rPr kumimoji="1" lang="en-US" altLang="zh-CN" sz="2400" dirty="0"/>
              <a:t>could</a:t>
            </a:r>
            <a:r>
              <a:rPr kumimoji="1" lang="zh-CN" altLang="en-US" sz="2400" dirty="0"/>
              <a:t> </a:t>
            </a:r>
            <a:r>
              <a:rPr kumimoji="1" lang="en-US" altLang="zh-CN" sz="2400" dirty="0"/>
              <a:t>improve</a:t>
            </a:r>
            <a:r>
              <a:rPr kumimoji="1" lang="zh-CN" altLang="en-US" sz="2400" dirty="0"/>
              <a:t> </a:t>
            </a:r>
            <a:r>
              <a:rPr kumimoji="1" lang="en-US" altLang="zh-CN" sz="2400" dirty="0"/>
              <a:t>the</a:t>
            </a:r>
            <a:r>
              <a:rPr kumimoji="1" lang="zh-CN" altLang="en-US" sz="2400" dirty="0"/>
              <a:t> </a:t>
            </a:r>
            <a:r>
              <a:rPr kumimoji="1" lang="en-US" altLang="zh-CN" sz="2400" dirty="0"/>
              <a:t>current</a:t>
            </a:r>
            <a:r>
              <a:rPr kumimoji="1" lang="zh-CN" altLang="en-US" sz="2400" dirty="0"/>
              <a:t> </a:t>
            </a:r>
            <a:r>
              <a:rPr kumimoji="1" lang="en-US" altLang="zh-CN" sz="2400" dirty="0"/>
              <a:t>objective</a:t>
            </a:r>
            <a:r>
              <a:rPr kumimoji="1" lang="zh-CN" altLang="en-US" sz="2400" dirty="0"/>
              <a:t> </a:t>
            </a:r>
            <a:r>
              <a:rPr kumimoji="1" lang="en-US" altLang="zh-CN" sz="2400" dirty="0"/>
              <a:t>function</a:t>
            </a:r>
            <a:r>
              <a:rPr kumimoji="1" lang="zh-CN" altLang="en-US" sz="2400" dirty="0"/>
              <a:t> </a:t>
            </a:r>
            <a:r>
              <a:rPr kumimoji="1" lang="en-US" altLang="zh-CN" sz="2400" dirty="0"/>
              <a:t>value</a:t>
            </a:r>
            <a:endParaRPr kumimoji="1" lang="zh-TW" altLang="en-US" sz="2400" dirty="0"/>
          </a:p>
        </p:txBody>
      </p:sp>
      <p:sp>
        <p:nvSpPr>
          <p:cNvPr id="10" name="文字方塊 9"/>
          <p:cNvSpPr txBox="1"/>
          <p:nvPr/>
        </p:nvSpPr>
        <p:spPr>
          <a:xfrm>
            <a:off x="0" y="5445224"/>
            <a:ext cx="9144000" cy="1077218"/>
          </a:xfrm>
          <a:prstGeom prst="rect">
            <a:avLst/>
          </a:prstGeom>
          <a:noFill/>
        </p:spPr>
        <p:txBody>
          <a:bodyPr wrap="square" rtlCol="0">
            <a:spAutoFit/>
          </a:bodyPr>
          <a:lstStyle/>
          <a:p>
            <a:r>
              <a:rPr lang="en-US" altLang="zh-TW" sz="2000" dirty="0"/>
              <a:t>Select the variable to enter the dependent set is to select that variable with the largest (in absolute value) negative coefficient in the objective function row</a:t>
            </a:r>
            <a:r>
              <a:rPr lang="zh-CN" altLang="en-US" sz="2000" dirty="0"/>
              <a:t> </a:t>
            </a:r>
            <a:endParaRPr lang="en-US" altLang="zh-TW" sz="2000" dirty="0"/>
          </a:p>
          <a:p>
            <a:r>
              <a:rPr kumimoji="1" lang="zh-CN" altLang="en-US" sz="2000" dirty="0"/>
              <a:t> </a:t>
            </a:r>
            <a:endParaRPr kumimoji="1" lang="zh-TW" altLang="en-US" sz="2000" dirty="0"/>
          </a:p>
        </p:txBody>
      </p:sp>
    </p:spTree>
    <p:extLst>
      <p:ext uri="{BB962C8B-B14F-4D97-AF65-F5344CB8AC3E}">
        <p14:creationId xmlns:p14="http://schemas.microsoft.com/office/powerpoint/2010/main" val="173710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41</a:t>
            </a:fld>
            <a:endParaRPr lang="en-US" altLang="zh-CN"/>
          </a:p>
        </p:txBody>
      </p:sp>
      <p:sp>
        <p:nvSpPr>
          <p:cNvPr id="6" name="內容版面配置區 2"/>
          <p:cNvSpPr txBox="1">
            <a:spLocks/>
          </p:cNvSpPr>
          <p:nvPr/>
        </p:nvSpPr>
        <p:spPr bwMode="auto">
          <a:xfrm>
            <a:off x="251520" y="1700808"/>
            <a:ext cx="8229600" cy="4530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1"/>
              </a:buClr>
              <a:buSzPct val="65000"/>
              <a:buFont typeface="Wingdings" charset="0"/>
              <a:buChar char="n"/>
              <a:defRPr kumimoji="1" sz="30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charset="0"/>
              <a:buChar char="q"/>
              <a:defRPr kumimoji="1" sz="26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charset="0"/>
              <a:buChar char="n"/>
              <a:defRPr kumimoji="1" sz="2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charset="0"/>
              <a:buChar char="q"/>
              <a:defRPr kumimoji="1" sz="20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charset="0"/>
              <a:buChar char="§"/>
              <a:defRPr kumimoji="1" sz="2000">
                <a:solidFill>
                  <a:schemeClr val="tx1"/>
                </a:solidFill>
                <a:latin typeface="+mn-lt"/>
                <a:ea typeface="+mn-ea"/>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9pPr>
          </a:lstStyle>
          <a:p>
            <a:r>
              <a:rPr lang="en-GB" altLang="zh-TW" dirty="0"/>
              <a:t>We have chosen </a:t>
            </a:r>
            <a:r>
              <a:rPr lang="en-GB" altLang="zh-TW" i="1" dirty="0"/>
              <a:t>x</a:t>
            </a:r>
            <a:r>
              <a:rPr lang="en-GB" altLang="zh-TW" baseline="-25000" dirty="0"/>
              <a:t>2</a:t>
            </a:r>
            <a:r>
              <a:rPr lang="en-GB" altLang="zh-TW" dirty="0"/>
              <a:t> as the entering variable (change from independent to dependent variable). It must replace either </a:t>
            </a:r>
            <a:r>
              <a:rPr lang="en-GB" altLang="zh-TW" i="1" dirty="0"/>
              <a:t>y</a:t>
            </a:r>
            <a:r>
              <a:rPr lang="en-GB" altLang="zh-TW" baseline="-25000" dirty="0"/>
              <a:t>1</a:t>
            </a:r>
            <a:r>
              <a:rPr lang="en-GB" altLang="zh-TW" dirty="0"/>
              <a:t> or </a:t>
            </a:r>
            <a:r>
              <a:rPr lang="en-GB" altLang="zh-TW" i="1" dirty="0"/>
              <a:t>y</a:t>
            </a:r>
            <a:r>
              <a:rPr lang="en-GB" altLang="zh-TW" baseline="-25000" dirty="0"/>
              <a:t>2</a:t>
            </a:r>
            <a:r>
              <a:rPr lang="en-GB" altLang="zh-TW" dirty="0"/>
              <a:t> as a dependent variable. </a:t>
            </a:r>
          </a:p>
          <a:p>
            <a:r>
              <a:rPr lang="en-GB" altLang="zh-TW" dirty="0"/>
              <a:t>Note that </a:t>
            </a:r>
            <a:r>
              <a:rPr lang="en-GB" altLang="zh-TW" i="1" dirty="0"/>
              <a:t>z</a:t>
            </a:r>
            <a:r>
              <a:rPr lang="en-GB" altLang="zh-TW" dirty="0"/>
              <a:t> always remains as a dependent variable </a:t>
            </a:r>
            <a:r>
              <a:rPr lang="mr-IN" altLang="zh-TW" dirty="0"/>
              <a:t>–</a:t>
            </a:r>
            <a:r>
              <a:rPr lang="en-GB" altLang="zh-TW" dirty="0"/>
              <a:t> we need to calculate it based on other variables!</a:t>
            </a:r>
          </a:p>
          <a:p>
            <a:endParaRPr lang="en-GB" altLang="zh-TW" dirty="0"/>
          </a:p>
          <a:p>
            <a:endParaRPr lang="en-GB" altLang="zh-TW" dirty="0"/>
          </a:p>
          <a:p>
            <a:endParaRPr lang="en-GB" altLang="zh-TW" dirty="0"/>
          </a:p>
          <a:p>
            <a:endParaRPr lang="en-GB" altLang="zh-TW" dirty="0"/>
          </a:p>
        </p:txBody>
      </p:sp>
    </p:spTree>
    <p:extLst>
      <p:ext uri="{BB962C8B-B14F-4D97-AF65-F5344CB8AC3E}">
        <p14:creationId xmlns:p14="http://schemas.microsoft.com/office/powerpoint/2010/main" val="3685486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42</a:t>
            </a:fld>
            <a:endParaRPr lang="en-US" altLang="zh-CN"/>
          </a:p>
        </p:txBody>
      </p:sp>
      <p:pic>
        <p:nvPicPr>
          <p:cNvPr id="10" name="圖片 9"/>
          <p:cNvPicPr>
            <a:picLocks noChangeAspect="1"/>
          </p:cNvPicPr>
          <p:nvPr/>
        </p:nvPicPr>
        <p:blipFill>
          <a:blip r:embed="rId2"/>
          <a:stretch>
            <a:fillRect/>
          </a:stretch>
        </p:blipFill>
        <p:spPr>
          <a:xfrm>
            <a:off x="0" y="1340768"/>
            <a:ext cx="9144000" cy="2265245"/>
          </a:xfrm>
          <a:prstGeom prst="rect">
            <a:avLst/>
          </a:prstGeom>
        </p:spPr>
      </p:pic>
      <p:sp>
        <p:nvSpPr>
          <p:cNvPr id="11" name="內容版面配置區 2"/>
          <p:cNvSpPr txBox="1">
            <a:spLocks/>
          </p:cNvSpPr>
          <p:nvPr/>
        </p:nvSpPr>
        <p:spPr bwMode="auto">
          <a:xfrm>
            <a:off x="425750" y="476672"/>
            <a:ext cx="8229600" cy="4530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1"/>
              </a:buClr>
              <a:buSzPct val="65000"/>
              <a:buFont typeface="Wingdings" charset="0"/>
              <a:buChar char="n"/>
              <a:defRPr kumimoji="1" sz="30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charset="0"/>
              <a:buChar char="q"/>
              <a:defRPr kumimoji="1" sz="26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charset="0"/>
              <a:buChar char="n"/>
              <a:defRPr kumimoji="1" sz="2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charset="0"/>
              <a:buChar char="q"/>
              <a:defRPr kumimoji="1" sz="20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charset="0"/>
              <a:buChar char="§"/>
              <a:defRPr kumimoji="1" sz="2000">
                <a:solidFill>
                  <a:schemeClr val="tx1"/>
                </a:solidFill>
                <a:latin typeface="+mn-lt"/>
                <a:ea typeface="+mn-ea"/>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9pPr>
          </a:lstStyle>
          <a:p>
            <a:r>
              <a:rPr lang="en-GB" altLang="zh-TW" sz="2400" dirty="0"/>
              <a:t>Divide the RHS values by the components for the entering variable in each inequality</a:t>
            </a:r>
          </a:p>
          <a:p>
            <a:endParaRPr lang="en-GB" altLang="zh-TW" sz="2400" dirty="0"/>
          </a:p>
          <a:p>
            <a:endParaRPr lang="en-GB" altLang="zh-TW" sz="2400" dirty="0"/>
          </a:p>
          <a:p>
            <a:endParaRPr lang="en-GB" altLang="zh-TW" sz="2400" dirty="0"/>
          </a:p>
          <a:p>
            <a:endParaRPr lang="en-GB" altLang="zh-TW" sz="2400" dirty="0"/>
          </a:p>
          <a:p>
            <a:endParaRPr lang="en-GB" altLang="zh-TW" sz="2400" dirty="0"/>
          </a:p>
          <a:p>
            <a:r>
              <a:rPr lang="en-US" altLang="zh-TW" sz="2400" dirty="0">
                <a:solidFill>
                  <a:srgbClr val="FF0000"/>
                </a:solidFill>
              </a:rPr>
              <a:t>Feasibility test: </a:t>
            </a:r>
            <a:r>
              <a:rPr lang="en-US" altLang="zh-TW" sz="2400" dirty="0"/>
              <a:t>From the subset of ratios that are positive (both in this case), the variable corresponding to the minimum ratio is chosen for replacement </a:t>
            </a:r>
            <a:r>
              <a:rPr lang="en-US" altLang="zh-TW" sz="2400" dirty="0">
                <a:solidFill>
                  <a:srgbClr val="FF0000"/>
                </a:solidFill>
              </a:rPr>
              <a:t>(Min. positive ratio rule)</a:t>
            </a:r>
          </a:p>
          <a:p>
            <a:r>
              <a:rPr lang="en-US" altLang="zh-TW" sz="2400" dirty="0"/>
              <a:t>The ratios represent the value the entering variable would obtain if the corresponding exiting variable were assigned the value 0</a:t>
            </a:r>
          </a:p>
          <a:p>
            <a:endParaRPr lang="en-US" altLang="zh-TW" sz="2400" dirty="0"/>
          </a:p>
          <a:p>
            <a:endParaRPr lang="en-GB" altLang="zh-TW" sz="2400" dirty="0"/>
          </a:p>
          <a:p>
            <a:endParaRPr lang="en-GB" altLang="zh-TW" sz="2400" dirty="0"/>
          </a:p>
          <a:p>
            <a:endParaRPr lang="en-GB" altLang="zh-TW" sz="2400" dirty="0"/>
          </a:p>
          <a:p>
            <a:endParaRPr lang="en-GB" altLang="zh-TW" sz="2400" dirty="0"/>
          </a:p>
        </p:txBody>
      </p:sp>
    </p:spTree>
    <p:extLst>
      <p:ext uri="{BB962C8B-B14F-4D97-AF65-F5344CB8AC3E}">
        <p14:creationId xmlns:p14="http://schemas.microsoft.com/office/powerpoint/2010/main" val="2885871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43</a:t>
            </a:fld>
            <a:endParaRPr lang="en-US" altLang="zh-CN"/>
          </a:p>
        </p:txBody>
      </p:sp>
      <p:sp>
        <p:nvSpPr>
          <p:cNvPr id="7" name="內容版面配置區 2"/>
          <p:cNvSpPr txBox="1">
            <a:spLocks/>
          </p:cNvSpPr>
          <p:nvPr/>
        </p:nvSpPr>
        <p:spPr bwMode="auto">
          <a:xfrm>
            <a:off x="467544" y="332656"/>
            <a:ext cx="8229600" cy="4530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1"/>
              </a:buClr>
              <a:buSzPct val="65000"/>
              <a:buFont typeface="Wingdings" charset="0"/>
              <a:buChar char="n"/>
              <a:defRPr kumimoji="1" sz="30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charset="0"/>
              <a:buChar char="q"/>
              <a:defRPr kumimoji="1" sz="26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charset="0"/>
              <a:buChar char="n"/>
              <a:defRPr kumimoji="1" sz="2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charset="0"/>
              <a:buChar char="q"/>
              <a:defRPr kumimoji="1" sz="20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charset="0"/>
              <a:buChar char="§"/>
              <a:defRPr kumimoji="1" sz="2000">
                <a:solidFill>
                  <a:schemeClr val="tx1"/>
                </a:solidFill>
                <a:latin typeface="+mn-lt"/>
                <a:ea typeface="+mn-ea"/>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9pPr>
          </a:lstStyle>
          <a:p>
            <a:r>
              <a:rPr lang="en-GB" altLang="zh-TW" sz="2800" dirty="0">
                <a:solidFill>
                  <a:srgbClr val="FF0000"/>
                </a:solidFill>
              </a:rPr>
              <a:t>Pivoting: </a:t>
            </a:r>
            <a:r>
              <a:rPr lang="en-US" altLang="zh-TW" sz="2800" dirty="0"/>
              <a:t>Eliminate the entering variable (</a:t>
            </a:r>
            <a:r>
              <a:rPr lang="en-US" altLang="zh-TW" sz="2800" i="1" dirty="0"/>
              <a:t>x</a:t>
            </a:r>
            <a:r>
              <a:rPr lang="en-US" altLang="zh-TW" sz="2800" baseline="-25000" dirty="0"/>
              <a:t>2</a:t>
            </a:r>
            <a:r>
              <a:rPr lang="en-US" altLang="zh-TW" sz="2800" dirty="0"/>
              <a:t>) from all the equations that do not contain the exiting variable (</a:t>
            </a:r>
            <a:r>
              <a:rPr lang="en-US" altLang="zh-TW" sz="2800" i="1" dirty="0"/>
              <a:t>y</a:t>
            </a:r>
            <a:r>
              <a:rPr lang="en-US" altLang="zh-TW" sz="2800" baseline="-25000" dirty="0"/>
              <a:t>1</a:t>
            </a:r>
            <a:r>
              <a:rPr lang="en-US" altLang="zh-TW" sz="2800" dirty="0"/>
              <a:t>). </a:t>
            </a:r>
          </a:p>
          <a:p>
            <a:r>
              <a:rPr lang="en-GB" altLang="zh-TW" sz="2800" dirty="0"/>
              <a:t>Set the new set of independent variables </a:t>
            </a:r>
            <a:r>
              <a:rPr lang="en-GB" altLang="zh-TW" sz="2800" i="1" dirty="0"/>
              <a:t>x</a:t>
            </a:r>
            <a:r>
              <a:rPr lang="en-GB" altLang="zh-TW" sz="2800" baseline="-25000" dirty="0"/>
              <a:t>1</a:t>
            </a:r>
            <a:r>
              <a:rPr lang="en-GB" altLang="zh-TW" sz="2800" dirty="0"/>
              <a:t> and </a:t>
            </a:r>
            <a:r>
              <a:rPr lang="en-GB" altLang="zh-TW" sz="2800" i="1" dirty="0"/>
              <a:t>y</a:t>
            </a:r>
            <a:r>
              <a:rPr lang="en-GB" altLang="zh-TW" sz="2800" baseline="-25000" dirty="0"/>
              <a:t>1 </a:t>
            </a:r>
            <a:r>
              <a:rPr lang="en-GB" altLang="zh-TW" sz="2800" dirty="0"/>
              <a:t>to 0, we obtain an equivalent system</a:t>
            </a:r>
          </a:p>
          <a:p>
            <a:endParaRPr lang="en-GB" altLang="zh-TW" sz="2800" dirty="0"/>
          </a:p>
          <a:p>
            <a:endParaRPr lang="en-GB" altLang="zh-TW" sz="2800" dirty="0"/>
          </a:p>
          <a:p>
            <a:endParaRPr lang="en-GB" altLang="zh-TW" sz="2800" dirty="0"/>
          </a:p>
          <a:p>
            <a:endParaRPr lang="en-GB" altLang="zh-TW" sz="2800" dirty="0"/>
          </a:p>
          <a:p>
            <a:endParaRPr lang="en-GB" altLang="zh-TW" sz="2800" dirty="0"/>
          </a:p>
          <a:p>
            <a:endParaRPr lang="en-GB" altLang="zh-TW" sz="2800" dirty="0"/>
          </a:p>
          <a:p>
            <a:endParaRPr lang="en-GB" altLang="zh-TW" sz="2800" dirty="0"/>
          </a:p>
          <a:p>
            <a:endParaRPr lang="en-GB" altLang="zh-TW" sz="2800" dirty="0"/>
          </a:p>
          <a:p>
            <a:endParaRPr lang="en-GB" altLang="zh-TW" sz="2800" dirty="0"/>
          </a:p>
          <a:p>
            <a:endParaRPr lang="en-GB" altLang="zh-TW" sz="2800" dirty="0"/>
          </a:p>
          <a:p>
            <a:endParaRPr lang="en-US" altLang="zh-TW" sz="2800" dirty="0"/>
          </a:p>
          <a:p>
            <a:endParaRPr lang="en-GB" altLang="zh-TW" sz="2800" dirty="0"/>
          </a:p>
          <a:p>
            <a:endParaRPr lang="en-GB" altLang="zh-TW" sz="2800" dirty="0"/>
          </a:p>
          <a:p>
            <a:endParaRPr lang="en-GB" altLang="zh-TW" sz="2800" dirty="0"/>
          </a:p>
          <a:p>
            <a:endParaRPr lang="en-GB" altLang="zh-TW" sz="2800" dirty="0"/>
          </a:p>
        </p:txBody>
      </p:sp>
      <p:pic>
        <p:nvPicPr>
          <p:cNvPr id="2" name="圖片 1"/>
          <p:cNvPicPr>
            <a:picLocks noChangeAspect="1"/>
          </p:cNvPicPr>
          <p:nvPr/>
        </p:nvPicPr>
        <p:blipFill>
          <a:blip r:embed="rId2"/>
          <a:stretch>
            <a:fillRect/>
          </a:stretch>
        </p:blipFill>
        <p:spPr>
          <a:xfrm>
            <a:off x="2051720" y="3501008"/>
            <a:ext cx="5040560" cy="2051079"/>
          </a:xfrm>
          <a:prstGeom prst="rect">
            <a:avLst/>
          </a:prstGeom>
        </p:spPr>
      </p:pic>
    </p:spTree>
    <p:extLst>
      <p:ext uri="{BB962C8B-B14F-4D97-AF65-F5344CB8AC3E}">
        <p14:creationId xmlns:p14="http://schemas.microsoft.com/office/powerpoint/2010/main" val="1516236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44</a:t>
            </a:fld>
            <a:endParaRPr lang="en-US" altLang="zh-CN"/>
          </a:p>
        </p:txBody>
      </p:sp>
      <p:pic>
        <p:nvPicPr>
          <p:cNvPr id="6" name="圖片 5"/>
          <p:cNvPicPr>
            <a:picLocks noChangeAspect="1"/>
          </p:cNvPicPr>
          <p:nvPr/>
        </p:nvPicPr>
        <p:blipFill>
          <a:blip r:embed="rId2"/>
          <a:stretch>
            <a:fillRect/>
          </a:stretch>
        </p:blipFill>
        <p:spPr>
          <a:xfrm>
            <a:off x="539552" y="1484784"/>
            <a:ext cx="8001000" cy="3556000"/>
          </a:xfrm>
          <a:prstGeom prst="rect">
            <a:avLst/>
          </a:prstGeom>
        </p:spPr>
      </p:pic>
      <p:sp>
        <p:nvSpPr>
          <p:cNvPr id="7" name="內容版面配置區 2"/>
          <p:cNvSpPr txBox="1">
            <a:spLocks/>
          </p:cNvSpPr>
          <p:nvPr/>
        </p:nvSpPr>
        <p:spPr bwMode="auto">
          <a:xfrm>
            <a:off x="584678" y="997421"/>
            <a:ext cx="8229600" cy="4530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1"/>
              </a:buClr>
              <a:buSzPct val="65000"/>
              <a:buFont typeface="Wingdings" charset="0"/>
              <a:buChar char="n"/>
              <a:defRPr kumimoji="1" sz="30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charset="0"/>
              <a:buChar char="q"/>
              <a:defRPr kumimoji="1" sz="26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charset="0"/>
              <a:buChar char="n"/>
              <a:defRPr kumimoji="1" sz="2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charset="0"/>
              <a:buChar char="q"/>
              <a:defRPr kumimoji="1" sz="20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charset="0"/>
              <a:buChar char="§"/>
              <a:defRPr kumimoji="1" sz="2000">
                <a:solidFill>
                  <a:schemeClr val="tx1"/>
                </a:solidFill>
                <a:latin typeface="+mn-lt"/>
                <a:ea typeface="+mn-ea"/>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9pPr>
          </a:lstStyle>
          <a:p>
            <a:r>
              <a:rPr lang="en-GB" altLang="zh-TW" sz="2400" dirty="0"/>
              <a:t>From the equivalent system, obtain a new tableau.</a:t>
            </a:r>
          </a:p>
          <a:p>
            <a:endParaRPr lang="en-GB" altLang="zh-TW" sz="2400" dirty="0"/>
          </a:p>
          <a:p>
            <a:endParaRPr lang="en-GB" altLang="zh-TW" sz="2400" dirty="0"/>
          </a:p>
          <a:p>
            <a:endParaRPr lang="en-GB" altLang="zh-TW" sz="2400" dirty="0"/>
          </a:p>
          <a:p>
            <a:endParaRPr lang="en-GB" altLang="zh-TW" sz="2400" dirty="0"/>
          </a:p>
          <a:p>
            <a:endParaRPr lang="en-GB" altLang="zh-TW" sz="2400" dirty="0"/>
          </a:p>
          <a:p>
            <a:endParaRPr lang="en-GB" altLang="zh-TW" sz="2400" dirty="0"/>
          </a:p>
          <a:p>
            <a:endParaRPr lang="en-GB" altLang="zh-TW" sz="2400" dirty="0"/>
          </a:p>
          <a:p>
            <a:endParaRPr lang="en-GB" altLang="zh-TW" sz="2400" dirty="0"/>
          </a:p>
          <a:p>
            <a:endParaRPr lang="en-GB" altLang="zh-TW" sz="2400" dirty="0"/>
          </a:p>
          <a:p>
            <a:r>
              <a:rPr lang="en-GB" altLang="zh-TW" sz="2400" dirty="0"/>
              <a:t>Note that </a:t>
            </a:r>
            <a:r>
              <a:rPr lang="en-GB" altLang="zh-TW" sz="2400" i="1" dirty="0"/>
              <a:t>z</a:t>
            </a:r>
            <a:r>
              <a:rPr lang="en-GB" altLang="zh-TW" sz="2400" dirty="0"/>
              <a:t> has been improved. Now repeat the process as there is still a negative coefficient in the bottom row.</a:t>
            </a:r>
          </a:p>
          <a:p>
            <a:endParaRPr lang="en-GB" altLang="zh-TW" sz="2400" dirty="0"/>
          </a:p>
          <a:p>
            <a:endParaRPr lang="en-GB" altLang="zh-TW" sz="2400" dirty="0"/>
          </a:p>
          <a:p>
            <a:endParaRPr lang="en-GB" altLang="zh-TW" sz="2400" dirty="0"/>
          </a:p>
          <a:p>
            <a:endParaRPr lang="en-GB" altLang="zh-TW" sz="2400" dirty="0"/>
          </a:p>
          <a:p>
            <a:endParaRPr lang="en-GB" altLang="zh-TW" sz="2400" dirty="0"/>
          </a:p>
          <a:p>
            <a:endParaRPr lang="en-US" altLang="zh-TW" sz="2400" dirty="0"/>
          </a:p>
          <a:p>
            <a:endParaRPr lang="en-GB" altLang="zh-TW" sz="2400" dirty="0"/>
          </a:p>
          <a:p>
            <a:endParaRPr lang="en-GB" altLang="zh-TW" sz="2400" dirty="0"/>
          </a:p>
          <a:p>
            <a:endParaRPr lang="en-GB" altLang="zh-TW" sz="2400" dirty="0"/>
          </a:p>
          <a:p>
            <a:endParaRPr lang="en-GB" altLang="zh-TW" sz="2400" dirty="0"/>
          </a:p>
        </p:txBody>
      </p:sp>
    </p:spTree>
    <p:extLst>
      <p:ext uri="{BB962C8B-B14F-4D97-AF65-F5344CB8AC3E}">
        <p14:creationId xmlns:p14="http://schemas.microsoft.com/office/powerpoint/2010/main" val="65270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45</a:t>
            </a:fld>
            <a:endParaRPr lang="en-US" altLang="zh-CN"/>
          </a:p>
        </p:txBody>
      </p:sp>
      <p:pic>
        <p:nvPicPr>
          <p:cNvPr id="6" name="圖片 5"/>
          <p:cNvPicPr>
            <a:picLocks noChangeAspect="1"/>
          </p:cNvPicPr>
          <p:nvPr/>
        </p:nvPicPr>
        <p:blipFill>
          <a:blip r:embed="rId2"/>
          <a:stretch>
            <a:fillRect/>
          </a:stretch>
        </p:blipFill>
        <p:spPr>
          <a:xfrm>
            <a:off x="4102" y="692696"/>
            <a:ext cx="9144000" cy="2509887"/>
          </a:xfrm>
          <a:prstGeom prst="rect">
            <a:avLst/>
          </a:prstGeom>
        </p:spPr>
      </p:pic>
      <p:sp>
        <p:nvSpPr>
          <p:cNvPr id="7" name="內容版面配置區 2"/>
          <p:cNvSpPr txBox="1">
            <a:spLocks/>
          </p:cNvSpPr>
          <p:nvPr/>
        </p:nvSpPr>
        <p:spPr bwMode="auto">
          <a:xfrm>
            <a:off x="539552" y="1484784"/>
            <a:ext cx="8229600" cy="4530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1"/>
              </a:buClr>
              <a:buSzPct val="65000"/>
              <a:buFont typeface="Wingdings" charset="0"/>
              <a:buChar char="n"/>
              <a:defRPr kumimoji="1" sz="30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charset="0"/>
              <a:buChar char="q"/>
              <a:defRPr kumimoji="1" sz="26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charset="0"/>
              <a:buChar char="n"/>
              <a:defRPr kumimoji="1" sz="2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charset="0"/>
              <a:buChar char="q"/>
              <a:defRPr kumimoji="1" sz="20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charset="0"/>
              <a:buChar char="§"/>
              <a:defRPr kumimoji="1" sz="2000">
                <a:solidFill>
                  <a:schemeClr val="tx1"/>
                </a:solidFill>
                <a:latin typeface="+mn-lt"/>
                <a:ea typeface="+mn-ea"/>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9pPr>
          </a:lstStyle>
          <a:p>
            <a:endParaRPr lang="en-GB" altLang="zh-TW" sz="2800" dirty="0">
              <a:solidFill>
                <a:srgbClr val="FF0000"/>
              </a:solidFill>
            </a:endParaRPr>
          </a:p>
          <a:p>
            <a:endParaRPr lang="en-GB" altLang="zh-TW" sz="2800" dirty="0">
              <a:solidFill>
                <a:srgbClr val="FF0000"/>
              </a:solidFill>
            </a:endParaRPr>
          </a:p>
          <a:p>
            <a:endParaRPr lang="en-GB" altLang="zh-TW" sz="2800" dirty="0">
              <a:solidFill>
                <a:srgbClr val="FF0000"/>
              </a:solidFill>
            </a:endParaRPr>
          </a:p>
          <a:p>
            <a:endParaRPr lang="en-GB" altLang="zh-TW" sz="2800" dirty="0">
              <a:solidFill>
                <a:srgbClr val="FF0000"/>
              </a:solidFill>
            </a:endParaRPr>
          </a:p>
          <a:p>
            <a:r>
              <a:rPr lang="en-GB" altLang="zh-TW" sz="2800" i="1" dirty="0"/>
              <a:t>x</a:t>
            </a:r>
            <a:r>
              <a:rPr lang="en-GB" altLang="zh-TW" sz="2800" baseline="-25000" dirty="0"/>
              <a:t>1</a:t>
            </a:r>
            <a:r>
              <a:rPr lang="en-GB" altLang="zh-TW" sz="2800" dirty="0"/>
              <a:t> is chosen as the entering variable and </a:t>
            </a:r>
            <a:r>
              <a:rPr lang="en-GB" altLang="zh-TW" sz="2800" i="1" dirty="0"/>
              <a:t>y</a:t>
            </a:r>
            <a:r>
              <a:rPr lang="en-GB" altLang="zh-TW" sz="2800" baseline="-25000" dirty="0"/>
              <a:t>2</a:t>
            </a:r>
            <a:r>
              <a:rPr lang="en-GB" altLang="zh-TW" sz="2800" dirty="0"/>
              <a:t> as the exiting variable. </a:t>
            </a:r>
          </a:p>
          <a:p>
            <a:r>
              <a:rPr lang="en-GB" altLang="zh-TW" sz="2800" dirty="0"/>
              <a:t>We repeat pivoting by setting </a:t>
            </a:r>
            <a:r>
              <a:rPr lang="en-GB" altLang="zh-TW" sz="2800" i="1" dirty="0"/>
              <a:t>y</a:t>
            </a:r>
            <a:r>
              <a:rPr lang="en-GB" altLang="zh-TW" sz="2800" baseline="-25000" dirty="0"/>
              <a:t>1</a:t>
            </a:r>
            <a:r>
              <a:rPr lang="en-GB" altLang="zh-TW" sz="2800" dirty="0"/>
              <a:t> and </a:t>
            </a:r>
            <a:r>
              <a:rPr lang="en-GB" altLang="zh-TW" sz="2800" i="1" dirty="0"/>
              <a:t>y</a:t>
            </a:r>
            <a:r>
              <a:rPr lang="en-GB" altLang="zh-TW" sz="2800" baseline="-25000" dirty="0"/>
              <a:t>2</a:t>
            </a:r>
            <a:r>
              <a:rPr lang="en-GB" altLang="zh-TW" sz="2800" dirty="0"/>
              <a:t> (the set of independent variables) to 0</a:t>
            </a:r>
          </a:p>
          <a:p>
            <a:endParaRPr lang="en-GB" altLang="zh-TW" sz="2800" dirty="0"/>
          </a:p>
          <a:p>
            <a:endParaRPr lang="en-GB" altLang="zh-TW" sz="2800" dirty="0"/>
          </a:p>
          <a:p>
            <a:endParaRPr lang="en-GB" altLang="zh-TW" sz="2800" dirty="0"/>
          </a:p>
          <a:p>
            <a:endParaRPr lang="en-GB" altLang="zh-TW" sz="2800" dirty="0"/>
          </a:p>
          <a:p>
            <a:endParaRPr lang="en-GB" altLang="zh-TW" sz="2800" dirty="0"/>
          </a:p>
          <a:p>
            <a:endParaRPr lang="en-GB" altLang="zh-TW" sz="2800" dirty="0"/>
          </a:p>
          <a:p>
            <a:endParaRPr lang="en-GB" altLang="zh-TW" sz="2800" dirty="0"/>
          </a:p>
          <a:p>
            <a:endParaRPr lang="en-GB" altLang="zh-TW" sz="2800" dirty="0"/>
          </a:p>
          <a:p>
            <a:endParaRPr lang="en-GB" altLang="zh-TW" sz="2800" dirty="0"/>
          </a:p>
          <a:p>
            <a:endParaRPr lang="en-GB" altLang="zh-TW" sz="2800" dirty="0"/>
          </a:p>
          <a:p>
            <a:endParaRPr lang="en-GB" altLang="zh-TW" sz="2800" dirty="0"/>
          </a:p>
          <a:p>
            <a:endParaRPr lang="en-US" altLang="zh-TW" sz="2800" dirty="0"/>
          </a:p>
          <a:p>
            <a:endParaRPr lang="en-GB" altLang="zh-TW" sz="2800" dirty="0"/>
          </a:p>
          <a:p>
            <a:endParaRPr lang="en-GB" altLang="zh-TW" sz="2800" dirty="0"/>
          </a:p>
          <a:p>
            <a:endParaRPr lang="en-GB" altLang="zh-TW" sz="2800" dirty="0"/>
          </a:p>
          <a:p>
            <a:endParaRPr lang="en-GB" altLang="zh-TW" sz="2800" dirty="0"/>
          </a:p>
        </p:txBody>
      </p:sp>
    </p:spTree>
    <p:extLst>
      <p:ext uri="{BB962C8B-B14F-4D97-AF65-F5344CB8AC3E}">
        <p14:creationId xmlns:p14="http://schemas.microsoft.com/office/powerpoint/2010/main" val="2025723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46</a:t>
            </a:fld>
            <a:endParaRPr lang="en-US" altLang="zh-CN"/>
          </a:p>
        </p:txBody>
      </p:sp>
      <p:pic>
        <p:nvPicPr>
          <p:cNvPr id="6" name="圖片 5"/>
          <p:cNvPicPr>
            <a:picLocks noChangeAspect="1"/>
          </p:cNvPicPr>
          <p:nvPr/>
        </p:nvPicPr>
        <p:blipFill>
          <a:blip r:embed="rId2"/>
          <a:stretch>
            <a:fillRect/>
          </a:stretch>
        </p:blipFill>
        <p:spPr>
          <a:xfrm>
            <a:off x="611560" y="332656"/>
            <a:ext cx="7979113" cy="4009739"/>
          </a:xfrm>
          <a:prstGeom prst="rect">
            <a:avLst/>
          </a:prstGeom>
        </p:spPr>
      </p:pic>
      <p:sp>
        <p:nvSpPr>
          <p:cNvPr id="7" name="內容版面配置區 2"/>
          <p:cNvSpPr txBox="1">
            <a:spLocks/>
          </p:cNvSpPr>
          <p:nvPr/>
        </p:nvSpPr>
        <p:spPr bwMode="auto">
          <a:xfrm>
            <a:off x="486316" y="2492896"/>
            <a:ext cx="8229600" cy="4530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1"/>
              </a:buClr>
              <a:buSzPct val="65000"/>
              <a:buFont typeface="Wingdings" charset="0"/>
              <a:buChar char="n"/>
              <a:defRPr kumimoji="1" sz="30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charset="0"/>
              <a:buChar char="q"/>
              <a:defRPr kumimoji="1" sz="26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charset="0"/>
              <a:buChar char="n"/>
              <a:defRPr kumimoji="1" sz="2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charset="0"/>
              <a:buChar char="q"/>
              <a:defRPr kumimoji="1" sz="20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charset="0"/>
              <a:buChar char="§"/>
              <a:defRPr kumimoji="1" sz="2000">
                <a:solidFill>
                  <a:schemeClr val="tx1"/>
                </a:solidFill>
                <a:latin typeface="+mn-lt"/>
                <a:ea typeface="+mn-ea"/>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9pPr>
          </a:lstStyle>
          <a:p>
            <a:endParaRPr lang="en-GB" altLang="zh-TW" sz="2400" dirty="0">
              <a:solidFill>
                <a:srgbClr val="FF0000"/>
              </a:solidFill>
            </a:endParaRPr>
          </a:p>
          <a:p>
            <a:endParaRPr lang="en-GB" altLang="zh-TW" sz="2400" dirty="0">
              <a:solidFill>
                <a:srgbClr val="FF0000"/>
              </a:solidFill>
            </a:endParaRPr>
          </a:p>
          <a:p>
            <a:endParaRPr lang="en-GB" altLang="zh-TW" sz="2400" dirty="0">
              <a:solidFill>
                <a:srgbClr val="FF0000"/>
              </a:solidFill>
            </a:endParaRPr>
          </a:p>
          <a:p>
            <a:endParaRPr lang="en-GB" altLang="zh-TW" sz="2400" dirty="0">
              <a:solidFill>
                <a:srgbClr val="FF0000"/>
              </a:solidFill>
            </a:endParaRPr>
          </a:p>
          <a:p>
            <a:r>
              <a:rPr lang="en-GB" altLang="zh-TW" sz="2400" dirty="0"/>
              <a:t>No negative coefficients in Tableau 2, indicating that </a:t>
            </a:r>
            <a:r>
              <a:rPr lang="en-GB" altLang="zh-TW" sz="2400" i="1" dirty="0"/>
              <a:t>z</a:t>
            </a:r>
            <a:r>
              <a:rPr lang="en-GB" altLang="zh-TW" sz="2400" dirty="0"/>
              <a:t> cannot be further increased.</a:t>
            </a:r>
          </a:p>
          <a:p>
            <a:r>
              <a:rPr lang="en-GB" altLang="zh-TW" sz="2400" dirty="0"/>
              <a:t>Note that we only need to compute 2 of the possible 6 intersection points by using the Simplex method.</a:t>
            </a:r>
          </a:p>
          <a:p>
            <a:endParaRPr lang="en-GB" altLang="zh-TW" sz="2400" dirty="0"/>
          </a:p>
          <a:p>
            <a:endParaRPr lang="en-GB" altLang="zh-TW" sz="2400" dirty="0"/>
          </a:p>
          <a:p>
            <a:endParaRPr lang="en-GB" altLang="zh-TW" sz="2400" dirty="0"/>
          </a:p>
          <a:p>
            <a:endParaRPr lang="en-GB" altLang="zh-TW" sz="2400" dirty="0"/>
          </a:p>
          <a:p>
            <a:endParaRPr lang="en-GB" altLang="zh-TW" sz="2400" dirty="0"/>
          </a:p>
          <a:p>
            <a:endParaRPr lang="en-GB" altLang="zh-TW" sz="2400" dirty="0"/>
          </a:p>
          <a:p>
            <a:endParaRPr lang="en-GB" altLang="zh-TW" sz="2400" dirty="0"/>
          </a:p>
          <a:p>
            <a:endParaRPr lang="en-GB" altLang="zh-TW" sz="2400" dirty="0"/>
          </a:p>
          <a:p>
            <a:endParaRPr lang="en-GB" altLang="zh-TW" sz="2400" dirty="0"/>
          </a:p>
          <a:p>
            <a:endParaRPr lang="en-GB" altLang="zh-TW" sz="2400" dirty="0"/>
          </a:p>
          <a:p>
            <a:endParaRPr lang="en-US" altLang="zh-TW" sz="2400" dirty="0"/>
          </a:p>
          <a:p>
            <a:endParaRPr lang="en-GB" altLang="zh-TW" sz="2400" dirty="0"/>
          </a:p>
          <a:p>
            <a:endParaRPr lang="en-GB" altLang="zh-TW" sz="2400" dirty="0"/>
          </a:p>
          <a:p>
            <a:endParaRPr lang="en-GB" altLang="zh-TW" sz="2400" dirty="0"/>
          </a:p>
          <a:p>
            <a:endParaRPr lang="en-GB" altLang="zh-TW" sz="2400" dirty="0"/>
          </a:p>
        </p:txBody>
      </p:sp>
    </p:spTree>
    <p:extLst>
      <p:ext uri="{BB962C8B-B14F-4D97-AF65-F5344CB8AC3E}">
        <p14:creationId xmlns:p14="http://schemas.microsoft.com/office/powerpoint/2010/main" val="4226793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Another example of Simplex method</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47</a:t>
            </a:fld>
            <a:endParaRPr lang="en-US" altLang="zh-CN"/>
          </a:p>
        </p:txBody>
      </p:sp>
      <p:pic>
        <p:nvPicPr>
          <p:cNvPr id="6" name="圖片 5"/>
          <p:cNvPicPr>
            <a:picLocks noChangeAspect="1"/>
          </p:cNvPicPr>
          <p:nvPr/>
        </p:nvPicPr>
        <p:blipFill>
          <a:blip r:embed="rId2"/>
          <a:stretch>
            <a:fillRect/>
          </a:stretch>
        </p:blipFill>
        <p:spPr>
          <a:xfrm>
            <a:off x="755576" y="1772816"/>
            <a:ext cx="7511814" cy="3704456"/>
          </a:xfrm>
          <a:prstGeom prst="rect">
            <a:avLst/>
          </a:prstGeom>
        </p:spPr>
      </p:pic>
    </p:spTree>
    <p:extLst>
      <p:ext uri="{BB962C8B-B14F-4D97-AF65-F5344CB8AC3E}">
        <p14:creationId xmlns:p14="http://schemas.microsoft.com/office/powerpoint/2010/main" val="4245614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48</a:t>
            </a:fld>
            <a:endParaRPr lang="en-US" altLang="zh-CN"/>
          </a:p>
        </p:txBody>
      </p:sp>
      <p:pic>
        <p:nvPicPr>
          <p:cNvPr id="6" name="圖片 5"/>
          <p:cNvPicPr>
            <a:picLocks noChangeAspect="1"/>
          </p:cNvPicPr>
          <p:nvPr/>
        </p:nvPicPr>
        <p:blipFill>
          <a:blip r:embed="rId2"/>
          <a:stretch>
            <a:fillRect/>
          </a:stretch>
        </p:blipFill>
        <p:spPr>
          <a:xfrm>
            <a:off x="1475656" y="260648"/>
            <a:ext cx="6019800" cy="3517900"/>
          </a:xfrm>
          <a:prstGeom prst="rect">
            <a:avLst/>
          </a:prstGeom>
        </p:spPr>
      </p:pic>
      <p:pic>
        <p:nvPicPr>
          <p:cNvPr id="7" name="圖片 6"/>
          <p:cNvPicPr>
            <a:picLocks noChangeAspect="1"/>
          </p:cNvPicPr>
          <p:nvPr/>
        </p:nvPicPr>
        <p:blipFill>
          <a:blip r:embed="rId3"/>
          <a:stretch>
            <a:fillRect/>
          </a:stretch>
        </p:blipFill>
        <p:spPr>
          <a:xfrm>
            <a:off x="0" y="4149080"/>
            <a:ext cx="9144000" cy="2156490"/>
          </a:xfrm>
          <a:prstGeom prst="rect">
            <a:avLst/>
          </a:prstGeom>
        </p:spPr>
      </p:pic>
    </p:spTree>
    <p:extLst>
      <p:ext uri="{BB962C8B-B14F-4D97-AF65-F5344CB8AC3E}">
        <p14:creationId xmlns:p14="http://schemas.microsoft.com/office/powerpoint/2010/main" val="14889941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49</a:t>
            </a:fld>
            <a:endParaRPr lang="en-US" altLang="zh-CN"/>
          </a:p>
        </p:txBody>
      </p:sp>
      <p:pic>
        <p:nvPicPr>
          <p:cNvPr id="7" name="圖片 6"/>
          <p:cNvPicPr>
            <a:picLocks noChangeAspect="1"/>
          </p:cNvPicPr>
          <p:nvPr/>
        </p:nvPicPr>
        <p:blipFill>
          <a:blip r:embed="rId2"/>
          <a:stretch>
            <a:fillRect/>
          </a:stretch>
        </p:blipFill>
        <p:spPr>
          <a:xfrm>
            <a:off x="1547664" y="1196752"/>
            <a:ext cx="6032500" cy="3543300"/>
          </a:xfrm>
          <a:prstGeom prst="rect">
            <a:avLst/>
          </a:prstGeom>
        </p:spPr>
      </p:pic>
      <p:sp>
        <p:nvSpPr>
          <p:cNvPr id="8" name="文字方塊 7"/>
          <p:cNvSpPr txBox="1"/>
          <p:nvPr/>
        </p:nvSpPr>
        <p:spPr>
          <a:xfrm>
            <a:off x="539552" y="5229200"/>
            <a:ext cx="7848872" cy="954107"/>
          </a:xfrm>
          <a:prstGeom prst="rect">
            <a:avLst/>
          </a:prstGeom>
          <a:noFill/>
        </p:spPr>
        <p:txBody>
          <a:bodyPr wrap="square" rtlCol="0">
            <a:spAutoFit/>
          </a:bodyPr>
          <a:lstStyle/>
          <a:p>
            <a:r>
              <a:rPr kumimoji="1" lang="en-GB" altLang="zh-TW" sz="2800" dirty="0"/>
              <a:t>No negative coefficients in the bottom row, we have found the </a:t>
            </a:r>
            <a:r>
              <a:rPr kumimoji="1" lang="en-GB" altLang="zh-TW" sz="2800"/>
              <a:t>optimal solution. </a:t>
            </a:r>
            <a:endParaRPr kumimoji="1" lang="zh-TW" altLang="en-US" sz="2800" dirty="0"/>
          </a:p>
        </p:txBody>
      </p:sp>
    </p:spTree>
    <p:extLst>
      <p:ext uri="{BB962C8B-B14F-4D97-AF65-F5344CB8AC3E}">
        <p14:creationId xmlns:p14="http://schemas.microsoft.com/office/powerpoint/2010/main" val="3903947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95536" y="908720"/>
            <a:ext cx="8229600" cy="4530725"/>
          </a:xfrm>
        </p:spPr>
        <p:txBody>
          <a:bodyPr/>
          <a:lstStyle/>
          <a:p>
            <a:pPr>
              <a:defRPr/>
            </a:pPr>
            <a:r>
              <a:rPr lang="en-GB" altLang="zh-TW" dirty="0">
                <a:ea typeface="+mn-ea"/>
              </a:rPr>
              <a:t>Consider a carpenter who makes tables and bookcases. </a:t>
            </a:r>
            <a:r>
              <a:rPr lang="en-US" altLang="zh-TW" dirty="0"/>
              <a:t>The</a:t>
            </a:r>
            <a:r>
              <a:rPr lang="zh-CN" altLang="en-US" dirty="0"/>
              <a:t> </a:t>
            </a:r>
            <a:r>
              <a:rPr lang="en-US" altLang="zh-CN" dirty="0"/>
              <a:t>revenues</a:t>
            </a:r>
            <a:r>
              <a:rPr lang="zh-CN" altLang="en-US" dirty="0"/>
              <a:t> </a:t>
            </a:r>
            <a:r>
              <a:rPr lang="en-US" altLang="zh-CN" dirty="0"/>
              <a:t>in</a:t>
            </a:r>
            <a:r>
              <a:rPr lang="zh-CN" altLang="en-US" dirty="0"/>
              <a:t> </a:t>
            </a:r>
            <a:r>
              <a:rPr lang="en-US" altLang="zh-CN" dirty="0"/>
              <a:t>dollars</a:t>
            </a:r>
            <a:r>
              <a:rPr lang="zh-CN" altLang="en-US" dirty="0"/>
              <a:t> </a:t>
            </a:r>
            <a:r>
              <a:rPr lang="en-US" altLang="zh-CN" dirty="0"/>
              <a:t>are</a:t>
            </a:r>
            <a:r>
              <a:rPr lang="zh-CN" altLang="en-US" dirty="0"/>
              <a:t> </a:t>
            </a:r>
            <a:r>
              <a:rPr lang="en-US" altLang="zh-CN" dirty="0"/>
              <a:t>estimated</a:t>
            </a:r>
            <a:r>
              <a:rPr lang="zh-CN" altLang="en-US" dirty="0"/>
              <a:t> </a:t>
            </a:r>
            <a:r>
              <a:rPr lang="en-US" altLang="zh-CN" dirty="0"/>
              <a:t>by</a:t>
            </a:r>
          </a:p>
          <a:p>
            <a:pPr marL="0" indent="0">
              <a:buNone/>
              <a:defRPr/>
            </a:pPr>
            <a:r>
              <a:rPr kumimoji="0" lang="en-US" altLang="zh-TW" dirty="0">
                <a:solidFill>
                  <a:srgbClr val="3366FF"/>
                </a:solidFill>
                <a:ea typeface="+mn-ea"/>
              </a:rPr>
              <a:t>	</a:t>
            </a:r>
            <a:r>
              <a:rPr kumimoji="0" lang="en-US" altLang="zh-CN" dirty="0">
                <a:ea typeface="+mn-ea"/>
              </a:rPr>
              <a:t>50</a:t>
            </a:r>
            <a:r>
              <a:rPr kumimoji="0" lang="en-US" altLang="zh-CN" i="1" dirty="0">
                <a:ea typeface="+mn-ea"/>
              </a:rPr>
              <a:t>x</a:t>
            </a:r>
            <a:r>
              <a:rPr kumimoji="0" lang="en-US" altLang="zh-CN" dirty="0">
                <a:ea typeface="+mn-ea"/>
              </a:rPr>
              <a:t>-0.2</a:t>
            </a:r>
            <a:r>
              <a:rPr kumimoji="0" lang="en-US" altLang="zh-CN" i="1" dirty="0">
                <a:ea typeface="+mn-ea"/>
              </a:rPr>
              <a:t>x</a:t>
            </a:r>
            <a:r>
              <a:rPr kumimoji="0" lang="en-US" altLang="zh-CN" baseline="30000" dirty="0">
                <a:ea typeface="+mn-ea"/>
              </a:rPr>
              <a:t>2</a:t>
            </a:r>
            <a:r>
              <a:rPr kumimoji="0" lang="zh-CN" altLang="en-US" baseline="30000" dirty="0">
                <a:ea typeface="+mn-ea"/>
              </a:rPr>
              <a:t> </a:t>
            </a:r>
            <a:r>
              <a:rPr kumimoji="0" lang="zh-CN" altLang="zh-CN" dirty="0"/>
              <a:t> </a:t>
            </a:r>
            <a:r>
              <a:rPr kumimoji="0" lang="en-US" altLang="zh-CN" dirty="0"/>
              <a:t>(</a:t>
            </a:r>
            <a:r>
              <a:rPr kumimoji="0" lang="en-US" altLang="zh-CN" i="1" dirty="0"/>
              <a:t>x</a:t>
            </a:r>
            <a:r>
              <a:rPr kumimoji="0" lang="zh-CN" altLang="en-US" dirty="0"/>
              <a:t> </a:t>
            </a:r>
            <a:r>
              <a:rPr kumimoji="0" lang="en-US" altLang="zh-CN" dirty="0"/>
              <a:t>is</a:t>
            </a:r>
            <a:r>
              <a:rPr kumimoji="0" lang="zh-CN" altLang="en-US" dirty="0"/>
              <a:t> </a:t>
            </a:r>
            <a:r>
              <a:rPr kumimoji="0" lang="en-US" altLang="zh-CN" dirty="0"/>
              <a:t>the</a:t>
            </a:r>
            <a:r>
              <a:rPr kumimoji="0" lang="zh-CN" altLang="en-US" dirty="0"/>
              <a:t> </a:t>
            </a:r>
            <a:r>
              <a:rPr kumimoji="0" lang="en-US" altLang="zh-CN" dirty="0"/>
              <a:t>number</a:t>
            </a:r>
            <a:r>
              <a:rPr kumimoji="0" lang="zh-CN" altLang="en-US" dirty="0"/>
              <a:t> </a:t>
            </a:r>
            <a:r>
              <a:rPr kumimoji="0" lang="en-US" altLang="zh-CN" dirty="0"/>
              <a:t>of</a:t>
            </a:r>
            <a:r>
              <a:rPr kumimoji="0" lang="zh-CN" altLang="en-US" dirty="0"/>
              <a:t> </a:t>
            </a:r>
            <a:r>
              <a:rPr kumimoji="0" lang="en-US" altLang="zh-CN" dirty="0"/>
              <a:t>tables)</a:t>
            </a:r>
          </a:p>
          <a:p>
            <a:pPr marL="0" indent="0">
              <a:buNone/>
              <a:defRPr/>
            </a:pPr>
            <a:r>
              <a:rPr kumimoji="0" lang="en-US" altLang="zh-TW" dirty="0">
                <a:ea typeface="+mn-ea"/>
              </a:rPr>
              <a:t>	</a:t>
            </a:r>
            <a:r>
              <a:rPr kumimoji="0" lang="en-US" altLang="zh-CN" dirty="0">
                <a:ea typeface="+mn-ea"/>
              </a:rPr>
              <a:t>65</a:t>
            </a:r>
            <a:r>
              <a:rPr kumimoji="0" lang="en-US" altLang="zh-CN" i="1" dirty="0">
                <a:ea typeface="+mn-ea"/>
              </a:rPr>
              <a:t>y</a:t>
            </a:r>
            <a:r>
              <a:rPr kumimoji="0" lang="en-US" altLang="zh-CN" dirty="0">
                <a:ea typeface="+mn-ea"/>
              </a:rPr>
              <a:t>-0.3</a:t>
            </a:r>
            <a:r>
              <a:rPr kumimoji="0" lang="en-US" altLang="zh-CN" i="1" dirty="0">
                <a:ea typeface="+mn-ea"/>
              </a:rPr>
              <a:t>y</a:t>
            </a:r>
            <a:r>
              <a:rPr kumimoji="0" lang="en-US" altLang="zh-CN" baseline="30000" dirty="0">
                <a:ea typeface="+mn-ea"/>
              </a:rPr>
              <a:t>2</a:t>
            </a:r>
            <a:r>
              <a:rPr kumimoji="0" lang="zh-CN" altLang="en-US" dirty="0">
                <a:ea typeface="+mn-ea"/>
              </a:rPr>
              <a:t> </a:t>
            </a:r>
            <a:r>
              <a:rPr kumimoji="0" lang="en-US" altLang="zh-CN" dirty="0">
                <a:ea typeface="+mn-ea"/>
              </a:rPr>
              <a:t>(</a:t>
            </a:r>
            <a:r>
              <a:rPr kumimoji="0" lang="en-US" altLang="zh-CN" i="1" dirty="0">
                <a:ea typeface="+mn-ea"/>
              </a:rPr>
              <a:t>y</a:t>
            </a:r>
            <a:r>
              <a:rPr kumimoji="0" lang="zh-CN" altLang="en-US" dirty="0">
                <a:ea typeface="+mn-ea"/>
              </a:rPr>
              <a:t> </a:t>
            </a:r>
            <a:r>
              <a:rPr kumimoji="0" lang="en-US" altLang="zh-CN" dirty="0">
                <a:ea typeface="+mn-ea"/>
              </a:rPr>
              <a:t>is</a:t>
            </a:r>
            <a:r>
              <a:rPr kumimoji="0" lang="zh-CN" altLang="en-US" dirty="0">
                <a:ea typeface="+mn-ea"/>
              </a:rPr>
              <a:t> </a:t>
            </a:r>
            <a:r>
              <a:rPr kumimoji="0" lang="en-US" altLang="zh-CN" dirty="0">
                <a:ea typeface="+mn-ea"/>
              </a:rPr>
              <a:t>the</a:t>
            </a:r>
            <a:r>
              <a:rPr kumimoji="0" lang="zh-CN" altLang="en-US" dirty="0">
                <a:ea typeface="+mn-ea"/>
              </a:rPr>
              <a:t> </a:t>
            </a:r>
            <a:r>
              <a:rPr kumimoji="0" lang="en-US" altLang="zh-CN" dirty="0">
                <a:ea typeface="+mn-ea"/>
              </a:rPr>
              <a:t>number</a:t>
            </a:r>
            <a:r>
              <a:rPr kumimoji="0" lang="zh-CN" altLang="en-US" dirty="0">
                <a:ea typeface="+mn-ea"/>
              </a:rPr>
              <a:t> </a:t>
            </a:r>
            <a:r>
              <a:rPr kumimoji="0" lang="en-US" altLang="zh-CN" dirty="0">
                <a:ea typeface="+mn-ea"/>
              </a:rPr>
              <a:t>of</a:t>
            </a:r>
            <a:r>
              <a:rPr kumimoji="0" lang="zh-CN" altLang="en-US" dirty="0">
                <a:ea typeface="+mn-ea"/>
              </a:rPr>
              <a:t> </a:t>
            </a:r>
            <a:r>
              <a:rPr kumimoji="0" lang="en-US" altLang="zh-CN" dirty="0">
                <a:ea typeface="+mn-ea"/>
              </a:rPr>
              <a:t>bookcases)</a:t>
            </a:r>
            <a:endParaRPr kumimoji="0" lang="zh-TW" altLang="en-US" dirty="0">
              <a:ea typeface="+mn-ea"/>
            </a:endParaRPr>
          </a:p>
          <a:p>
            <a:pPr>
              <a:defRPr/>
            </a:pPr>
            <a:r>
              <a:rPr lang="en-US" altLang="zh-TW" dirty="0"/>
              <a:t>Further</a:t>
            </a:r>
            <a:r>
              <a:rPr lang="zh-CN" altLang="en-US" dirty="0"/>
              <a:t> </a:t>
            </a:r>
            <a:r>
              <a:rPr lang="en-US" altLang="zh-CN" dirty="0"/>
              <a:t>suppose</a:t>
            </a:r>
            <a:r>
              <a:rPr lang="zh-CN" altLang="en-US" dirty="0"/>
              <a:t> </a:t>
            </a:r>
            <a:r>
              <a:rPr lang="en-US" altLang="zh-CN" dirty="0"/>
              <a:t>the</a:t>
            </a:r>
            <a:r>
              <a:rPr lang="zh-CN" altLang="en-US" dirty="0"/>
              <a:t> </a:t>
            </a:r>
            <a:r>
              <a:rPr lang="en-US" altLang="zh-CN" dirty="0"/>
              <a:t>cost</a:t>
            </a:r>
            <a:r>
              <a:rPr lang="zh-CN" altLang="en-US" dirty="0"/>
              <a:t> </a:t>
            </a:r>
            <a:r>
              <a:rPr lang="en-US" altLang="zh-CN" dirty="0"/>
              <a:t>for</a:t>
            </a:r>
            <a:r>
              <a:rPr lang="zh-CN" altLang="en-US" dirty="0"/>
              <a:t> </a:t>
            </a:r>
            <a:r>
              <a:rPr lang="en-US" altLang="zh-CN" dirty="0"/>
              <a:t>a</a:t>
            </a:r>
            <a:r>
              <a:rPr lang="zh-CN" altLang="en-US" dirty="0"/>
              <a:t> </a:t>
            </a:r>
            <a:r>
              <a:rPr lang="en-US" altLang="zh-CN" dirty="0"/>
              <a:t>table</a:t>
            </a:r>
            <a:r>
              <a:rPr lang="zh-CN" altLang="en-US" dirty="0"/>
              <a:t> </a:t>
            </a:r>
            <a:r>
              <a:rPr lang="en-US" altLang="zh-CN" dirty="0"/>
              <a:t>and</a:t>
            </a:r>
            <a:r>
              <a:rPr lang="zh-CN" altLang="en-US" dirty="0"/>
              <a:t> </a:t>
            </a:r>
            <a:r>
              <a:rPr lang="en-US" altLang="zh-CN" dirty="0"/>
              <a:t>a</a:t>
            </a:r>
            <a:r>
              <a:rPr lang="zh-CN" altLang="en-US" dirty="0"/>
              <a:t> </a:t>
            </a:r>
            <a:r>
              <a:rPr lang="en-US" altLang="zh-CN" dirty="0"/>
              <a:t>bookcase</a:t>
            </a:r>
            <a:r>
              <a:rPr lang="zh-CN" altLang="en-US" dirty="0"/>
              <a:t> </a:t>
            </a:r>
            <a:r>
              <a:rPr lang="en-US" altLang="zh-CN" dirty="0"/>
              <a:t>is</a:t>
            </a:r>
            <a:r>
              <a:rPr lang="zh-CN" altLang="en-US" dirty="0"/>
              <a:t> </a:t>
            </a:r>
            <a:r>
              <a:rPr lang="en-US" altLang="zh-CN" dirty="0"/>
              <a:t>5</a:t>
            </a:r>
            <a:r>
              <a:rPr lang="zh-CN" altLang="en-US" dirty="0"/>
              <a:t> </a:t>
            </a:r>
            <a:r>
              <a:rPr lang="en-US" altLang="zh-CN" dirty="0"/>
              <a:t>and</a:t>
            </a:r>
            <a:r>
              <a:rPr lang="zh-CN" altLang="en-US" dirty="0"/>
              <a:t> </a:t>
            </a:r>
            <a:r>
              <a:rPr lang="en-US" altLang="zh-CN" dirty="0"/>
              <a:t>7</a:t>
            </a:r>
            <a:r>
              <a:rPr lang="zh-CN" altLang="en-US" dirty="0"/>
              <a:t> </a:t>
            </a:r>
            <a:r>
              <a:rPr lang="en-US" altLang="zh-CN" dirty="0"/>
              <a:t>dollars</a:t>
            </a:r>
            <a:r>
              <a:rPr lang="zh-CN" altLang="en-US" dirty="0"/>
              <a:t> </a:t>
            </a:r>
            <a:r>
              <a:rPr lang="en-US" altLang="zh-CN" dirty="0"/>
              <a:t>respectively.</a:t>
            </a:r>
            <a:r>
              <a:rPr lang="zh-CN" altLang="en-US" dirty="0"/>
              <a:t> </a:t>
            </a:r>
            <a:r>
              <a:rPr lang="en-US" altLang="zh-CN" dirty="0"/>
              <a:t>The</a:t>
            </a:r>
            <a:r>
              <a:rPr lang="zh-CN" altLang="en-US" dirty="0"/>
              <a:t> </a:t>
            </a:r>
            <a:r>
              <a:rPr lang="en-US" altLang="zh-CN" dirty="0"/>
              <a:t>profits</a:t>
            </a:r>
            <a:r>
              <a:rPr lang="zh-CN" altLang="en-US" dirty="0"/>
              <a:t> </a:t>
            </a:r>
            <a:r>
              <a:rPr lang="en-US" altLang="zh-CN" dirty="0"/>
              <a:t>are</a:t>
            </a:r>
            <a:r>
              <a:rPr lang="zh-CN" altLang="en-US" dirty="0"/>
              <a:t> </a:t>
            </a:r>
            <a:r>
              <a:rPr lang="en-US" altLang="zh-CN" dirty="0"/>
              <a:t>then</a:t>
            </a:r>
            <a:r>
              <a:rPr lang="zh-CN" altLang="en-US" dirty="0"/>
              <a:t> </a:t>
            </a:r>
            <a:r>
              <a:rPr lang="en-US" altLang="zh-CN" dirty="0"/>
              <a:t>estimated</a:t>
            </a:r>
            <a:r>
              <a:rPr lang="zh-CN" altLang="en-US" dirty="0"/>
              <a:t> </a:t>
            </a:r>
            <a:r>
              <a:rPr lang="en-US" altLang="zh-CN" dirty="0"/>
              <a:t>by</a:t>
            </a:r>
            <a:r>
              <a:rPr lang="zh-CN" altLang="en-US" dirty="0"/>
              <a:t> </a:t>
            </a:r>
            <a:endParaRPr lang="en-US" altLang="zh-CN" dirty="0"/>
          </a:p>
          <a:p>
            <a:pPr>
              <a:defRPr/>
            </a:pPr>
            <a:endParaRPr lang="en-US" altLang="zh-TW" dirty="0">
              <a:ea typeface="+mn-ea"/>
            </a:endParaRPr>
          </a:p>
          <a:p>
            <a:pPr>
              <a:defRPr/>
            </a:pPr>
            <a:endParaRPr lang="en-US" altLang="zh-TW" dirty="0"/>
          </a:p>
        </p:txBody>
      </p:sp>
      <p:sp>
        <p:nvSpPr>
          <p:cNvPr id="54274" name="日期版面配置區 3"/>
          <p:cNvSpPr>
            <a:spLocks noGrp="1"/>
          </p:cNvSpPr>
          <p:nvPr>
            <p:ph type="dt" sz="quarter" idx="10"/>
          </p:nvPr>
        </p:nvSpPr>
        <p:spPr>
          <a:noFill/>
        </p:spPr>
        <p:txBody>
          <a:bodyPr/>
          <a:lstStyle>
            <a:lvl1pPr>
              <a:defRPr kumimoji="1" sz="2400">
                <a:solidFill>
                  <a:schemeClr val="tx1"/>
                </a:solidFill>
                <a:latin typeface="Arial" charset="0"/>
                <a:ea typeface="新細明體"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6pPr>
            <a:lvl7pPr marL="29718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7pPr>
            <a:lvl8pPr marL="34290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8pPr>
            <a:lvl9pPr marL="38862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9pPr>
          </a:lstStyle>
          <a:p>
            <a:fld id="{D7635F4A-2C9A-A24A-85FE-A9C55B4C273A}" type="datetime1">
              <a:rPr kumimoji="0" lang="en-GB" altLang="zh-CN" sz="1200">
                <a:latin typeface="Garamond" charset="0"/>
              </a:rPr>
              <a:pPr/>
              <a:t>13/03/2019</a:t>
            </a:fld>
            <a:endParaRPr kumimoji="0" lang="en-US" altLang="zh-CN" sz="1200" dirty="0">
              <a:latin typeface="Garamond" charset="0"/>
            </a:endParaRPr>
          </a:p>
        </p:txBody>
      </p:sp>
      <p:sp>
        <p:nvSpPr>
          <p:cNvPr id="54275" name="投影片編號版面配置區 4"/>
          <p:cNvSpPr>
            <a:spLocks noGrp="1"/>
          </p:cNvSpPr>
          <p:nvPr>
            <p:ph type="sldNum" sz="quarter" idx="12"/>
          </p:nvPr>
        </p:nvSpPr>
        <p:spPr>
          <a:noFill/>
        </p:spPr>
        <p:txBody>
          <a:bodyPr/>
          <a:lstStyle>
            <a:lvl1pPr>
              <a:defRPr kumimoji="1" sz="2400">
                <a:solidFill>
                  <a:schemeClr val="tx1"/>
                </a:solidFill>
                <a:latin typeface="Arial" charset="0"/>
                <a:ea typeface="新細明體"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6pPr>
            <a:lvl7pPr marL="29718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7pPr>
            <a:lvl8pPr marL="34290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8pPr>
            <a:lvl9pPr marL="38862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9pPr>
          </a:lstStyle>
          <a:p>
            <a:fld id="{EC6974B4-DAAF-224B-A9FD-2A743405242E}" type="slidenum">
              <a:rPr kumimoji="0" lang="en-US" altLang="zh-CN" sz="1200">
                <a:latin typeface="Garamond" charset="0"/>
              </a:rPr>
              <a:pPr/>
              <a:t>5</a:t>
            </a:fld>
            <a:endParaRPr kumimoji="0" lang="en-US" altLang="zh-CN" sz="1200" dirty="0">
              <a:latin typeface="Garamond" charset="0"/>
            </a:endParaRPr>
          </a:p>
        </p:txBody>
      </p:sp>
      <p:sp>
        <p:nvSpPr>
          <p:cNvPr id="6" name="Rectangle 2"/>
          <p:cNvSpPr>
            <a:spLocks noGrp="1" noChangeArrowheads="1"/>
          </p:cNvSpPr>
          <p:nvPr>
            <p:ph type="title"/>
          </p:nvPr>
        </p:nvSpPr>
        <p:spPr/>
        <p:txBody>
          <a:bodyPr/>
          <a:lstStyle/>
          <a:p>
            <a:pPr eaLnBrk="1" hangingPunct="1">
              <a:defRPr/>
            </a:pPr>
            <a:r>
              <a:rPr kumimoji="0" lang="en-US" altLang="zh-CN" sz="3800" dirty="0">
                <a:latin typeface="Times New Roman" charset="0"/>
                <a:ea typeface="宋体" charset="0"/>
              </a:rPr>
              <a:t>Example </a:t>
            </a:r>
            <a:r>
              <a:rPr kumimoji="0" lang="en-GB" altLang="zh-CN" sz="3800" dirty="0">
                <a:latin typeface="Times New Roman" charset="0"/>
                <a:ea typeface="宋体" charset="0"/>
              </a:rPr>
              <a:t>1. Production Schedule (p.243</a:t>
            </a:r>
            <a:r>
              <a:rPr kumimoji="0" lang="en-US" altLang="en-GB" sz="3800" dirty="0">
                <a:latin typeface="Times New Roman" charset="0"/>
                <a:ea typeface="宋体" charset="0"/>
              </a:rPr>
              <a:t>)</a:t>
            </a:r>
            <a:endParaRPr kumimoji="0" lang="en-US" altLang="zh-CN" sz="3800" dirty="0">
              <a:latin typeface="Times New Roman" charset="0"/>
              <a:ea typeface="宋体" charset="0"/>
            </a:endParaRPr>
          </a:p>
        </p:txBody>
      </p:sp>
      <p:pic>
        <p:nvPicPr>
          <p:cNvPr id="2" name="圖片 1"/>
          <p:cNvPicPr>
            <a:picLocks noChangeAspect="1"/>
          </p:cNvPicPr>
          <p:nvPr/>
        </p:nvPicPr>
        <p:blipFill>
          <a:blip r:embed="rId2"/>
          <a:stretch>
            <a:fillRect/>
          </a:stretch>
        </p:blipFill>
        <p:spPr>
          <a:xfrm>
            <a:off x="1475656" y="5013176"/>
            <a:ext cx="6969790" cy="851272"/>
          </a:xfrm>
          <a:prstGeom prst="rect">
            <a:avLst/>
          </a:prstGeom>
        </p:spPr>
      </p:pic>
    </p:spTree>
    <p:extLst>
      <p:ext uri="{BB962C8B-B14F-4D97-AF65-F5344CB8AC3E}">
        <p14:creationId xmlns:p14="http://schemas.microsoft.com/office/powerpoint/2010/main" val="2242972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Remarks on Simplex method</a:t>
            </a:r>
            <a:endParaRPr kumimoji="1" lang="zh-TW" altLang="en-US" dirty="0"/>
          </a:p>
        </p:txBody>
      </p:sp>
      <p:sp>
        <p:nvSpPr>
          <p:cNvPr id="3" name="內容版面配置區 2"/>
          <p:cNvSpPr>
            <a:spLocks noGrp="1"/>
          </p:cNvSpPr>
          <p:nvPr>
            <p:ph idx="1"/>
          </p:nvPr>
        </p:nvSpPr>
        <p:spPr>
          <a:xfrm>
            <a:off x="467544" y="1124744"/>
            <a:ext cx="8229600" cy="4530725"/>
          </a:xfrm>
        </p:spPr>
        <p:txBody>
          <a:bodyPr/>
          <a:lstStyle/>
          <a:p>
            <a:r>
              <a:rPr lang="en-US" altLang="zh-TW" dirty="0"/>
              <a:t>We have assumed that the origin is a feasible extreme point. If it is not, then some extreme point must be found before the Simplex Method can be used as presented. We have also assumed that the linear program is not degenerate in the sense that no more than two constraints intersect at the same point. These restrictions and other topics are studied in more advanced treatments of linear programming.</a:t>
            </a:r>
          </a:p>
          <a:p>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50</a:t>
            </a:fld>
            <a:endParaRPr lang="en-US" altLang="zh-CN"/>
          </a:p>
        </p:txBody>
      </p:sp>
    </p:spTree>
    <p:extLst>
      <p:ext uri="{BB962C8B-B14F-4D97-AF65-F5344CB8AC3E}">
        <p14:creationId xmlns:p14="http://schemas.microsoft.com/office/powerpoint/2010/main" val="1265646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Exercise</a:t>
            </a:r>
            <a:endParaRPr kumimoji="1" lang="zh-TW" altLang="en-US" dirty="0"/>
          </a:p>
        </p:txBody>
      </p:sp>
      <p:sp>
        <p:nvSpPr>
          <p:cNvPr id="3" name="內容版面配置區 2"/>
          <p:cNvSpPr>
            <a:spLocks noGrp="1"/>
          </p:cNvSpPr>
          <p:nvPr>
            <p:ph idx="1"/>
          </p:nvPr>
        </p:nvSpPr>
        <p:spPr>
          <a:xfrm>
            <a:off x="467544" y="1196752"/>
            <a:ext cx="8229600" cy="4530725"/>
          </a:xfrm>
        </p:spPr>
        <p:txBody>
          <a:bodyPr/>
          <a:lstStyle/>
          <a:p>
            <a:r>
              <a:rPr lang="en-US" altLang="zh-TW" sz="2600" dirty="0"/>
              <a:t>Use the simplex method to solve the wooden solders example.</a:t>
            </a:r>
          </a:p>
          <a:p>
            <a:endParaRPr kumimoji="1" lang="zh-TW" altLang="en-US" sz="2600"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51</a:t>
            </a:fld>
            <a:endParaRPr lang="en-US" altLang="zh-CN"/>
          </a:p>
        </p:txBody>
      </p:sp>
    </p:spTree>
    <p:extLst>
      <p:ext uri="{BB962C8B-B14F-4D97-AF65-F5344CB8AC3E}">
        <p14:creationId xmlns:p14="http://schemas.microsoft.com/office/powerpoint/2010/main" val="3831381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Sensitivity analysis</a:t>
            </a:r>
            <a:endParaRPr kumimoji="1" lang="zh-TW" altLang="en-US" dirty="0"/>
          </a:p>
        </p:txBody>
      </p:sp>
      <p:sp>
        <p:nvSpPr>
          <p:cNvPr id="3" name="內容版面配置區 2"/>
          <p:cNvSpPr>
            <a:spLocks noGrp="1"/>
          </p:cNvSpPr>
          <p:nvPr>
            <p:ph idx="1"/>
          </p:nvPr>
        </p:nvSpPr>
        <p:spPr>
          <a:xfrm>
            <a:off x="395536" y="1052736"/>
            <a:ext cx="8229600" cy="4530725"/>
          </a:xfrm>
        </p:spPr>
        <p:txBody>
          <a:bodyPr/>
          <a:lstStyle/>
          <a:p>
            <a:r>
              <a:rPr lang="en-US" altLang="zh-TW" dirty="0"/>
              <a:t>A mathematical model typically approximates a problem under study. </a:t>
            </a:r>
          </a:p>
          <a:p>
            <a:pPr lvl="1"/>
            <a:r>
              <a:rPr lang="en-US" altLang="zh-TW" dirty="0"/>
              <a:t>The coefficients in the objective function of a linear program may only be estimates. </a:t>
            </a:r>
          </a:p>
          <a:p>
            <a:pPr lvl="1"/>
            <a:r>
              <a:rPr lang="en-US" altLang="zh-TW" dirty="0"/>
              <a:t>The amount of the resources constraining production made available may vary.</a:t>
            </a:r>
          </a:p>
          <a:p>
            <a:r>
              <a:rPr lang="it-IT" altLang="zh-TW" dirty="0" err="1"/>
              <a:t>Therefore</a:t>
            </a:r>
            <a:r>
              <a:rPr lang="it-IT" altLang="zh-TW" dirty="0"/>
              <a:t>, </a:t>
            </a:r>
            <a:r>
              <a:rPr lang="en-US" altLang="zh-TW" dirty="0"/>
              <a:t>in addition to solving a linear program, we would like to know how sensitive the optimal solution is to changes in the various constants used to formulate the program.</a:t>
            </a:r>
          </a:p>
          <a:p>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52</a:t>
            </a:fld>
            <a:endParaRPr lang="en-US" altLang="zh-CN"/>
          </a:p>
        </p:txBody>
      </p:sp>
    </p:spTree>
    <p:extLst>
      <p:ext uri="{BB962C8B-B14F-4D97-AF65-F5344CB8AC3E}">
        <p14:creationId xmlns:p14="http://schemas.microsoft.com/office/powerpoint/2010/main" val="19199029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GB" altLang="zh-TW" dirty="0"/>
              <a:t>Carpenter case revisited again</a:t>
            </a:r>
            <a:endParaRPr kumimoji="1" lang="zh-TW" altLang="en-US" dirty="0"/>
          </a:p>
        </p:txBody>
      </p:sp>
      <p:sp>
        <p:nvSpPr>
          <p:cNvPr id="3" name="內容版面配置區 2"/>
          <p:cNvSpPr>
            <a:spLocks noGrp="1"/>
          </p:cNvSpPr>
          <p:nvPr>
            <p:ph idx="1"/>
          </p:nvPr>
        </p:nvSpPr>
        <p:spPr>
          <a:xfrm>
            <a:off x="467544" y="1196752"/>
            <a:ext cx="8229600" cy="4530725"/>
          </a:xfrm>
        </p:spPr>
        <p:txBody>
          <a:bodyPr/>
          <a:lstStyle/>
          <a:p>
            <a:r>
              <a:rPr kumimoji="1" lang="en-GB" altLang="zh-TW" dirty="0"/>
              <a:t>Suppose the profit per table is a variable </a:t>
            </a:r>
            <a:r>
              <a:rPr kumimoji="1" lang="en-GB" altLang="zh-TW" i="1" dirty="0"/>
              <a:t>c</a:t>
            </a:r>
            <a:r>
              <a:rPr kumimoji="1" lang="en-GB" altLang="zh-TW" baseline="-25000" dirty="0"/>
              <a:t>1</a:t>
            </a:r>
            <a:r>
              <a:rPr kumimoji="1" lang="en-GB" altLang="zh-TW" dirty="0"/>
              <a:t>, the objective function becomes</a:t>
            </a:r>
          </a:p>
          <a:p>
            <a:endParaRPr lang="en-GB" altLang="zh-TW" dirty="0"/>
          </a:p>
          <a:p>
            <a:endParaRPr kumimoji="1" lang="en-GB" altLang="zh-TW" dirty="0"/>
          </a:p>
          <a:p>
            <a:r>
              <a:rPr lang="en-GB" altLang="zh-TW" dirty="0"/>
              <a:t>This is a line with slope -</a:t>
            </a:r>
            <a:r>
              <a:rPr lang="en-GB" altLang="zh-TW" i="1" dirty="0"/>
              <a:t>c</a:t>
            </a:r>
            <a:r>
              <a:rPr lang="en-GB" altLang="zh-TW" baseline="-25000" dirty="0"/>
              <a:t>1</a:t>
            </a:r>
            <a:r>
              <a:rPr lang="en-GB" altLang="zh-TW" dirty="0"/>
              <a:t>/30 in the </a:t>
            </a:r>
            <a:r>
              <a:rPr lang="en-GB" altLang="zh-TW" i="1" dirty="0"/>
              <a:t>x</a:t>
            </a:r>
            <a:r>
              <a:rPr lang="en-GB" altLang="zh-TW" baseline="-25000" dirty="0"/>
              <a:t>1</a:t>
            </a:r>
            <a:r>
              <a:rPr lang="en-GB" altLang="zh-TW" i="1" dirty="0"/>
              <a:t>x</a:t>
            </a:r>
            <a:r>
              <a:rPr lang="en-GB" altLang="zh-TW" baseline="-25000" dirty="0"/>
              <a:t>2</a:t>
            </a:r>
            <a:r>
              <a:rPr lang="en-GB" altLang="zh-TW" dirty="0"/>
              <a:t>-plane</a:t>
            </a:r>
            <a:r>
              <a:rPr kumimoji="1" lang="en-GB" altLang="zh-TW" dirty="0"/>
              <a:t> </a:t>
            </a:r>
          </a:p>
          <a:p>
            <a:r>
              <a:rPr lang="en-GB" altLang="zh-TW" dirty="0"/>
              <a:t>Intuitively, if c</a:t>
            </a:r>
            <a:r>
              <a:rPr lang="en-GB" altLang="zh-TW" baseline="-25000" dirty="0"/>
              <a:t>1</a:t>
            </a:r>
            <a:r>
              <a:rPr lang="en-GB" altLang="zh-TW" dirty="0"/>
              <a:t> is large enough, then we should spend all resources making tables; if c</a:t>
            </a:r>
            <a:r>
              <a:rPr lang="en-GB" altLang="zh-TW" baseline="-25000" dirty="0"/>
              <a:t>1</a:t>
            </a:r>
            <a:r>
              <a:rPr lang="en-GB" altLang="zh-TW" dirty="0"/>
              <a:t> is small enough, then we should spend all resources making bookcases</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53</a:t>
            </a:fld>
            <a:endParaRPr lang="en-US" altLang="zh-CN"/>
          </a:p>
        </p:txBody>
      </p:sp>
      <p:pic>
        <p:nvPicPr>
          <p:cNvPr id="6" name="圖片 5"/>
          <p:cNvPicPr>
            <a:picLocks noChangeAspect="1"/>
          </p:cNvPicPr>
          <p:nvPr/>
        </p:nvPicPr>
        <p:blipFill>
          <a:blip r:embed="rId2"/>
          <a:stretch>
            <a:fillRect/>
          </a:stretch>
        </p:blipFill>
        <p:spPr>
          <a:xfrm>
            <a:off x="1979712" y="2348880"/>
            <a:ext cx="5216523" cy="622548"/>
          </a:xfrm>
          <a:prstGeom prst="rect">
            <a:avLst/>
          </a:prstGeom>
        </p:spPr>
      </p:pic>
    </p:spTree>
    <p:extLst>
      <p:ext uri="{BB962C8B-B14F-4D97-AF65-F5344CB8AC3E}">
        <p14:creationId xmlns:p14="http://schemas.microsoft.com/office/powerpoint/2010/main" val="3568222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54</a:t>
            </a:fld>
            <a:endParaRPr lang="en-US" altLang="zh-CN"/>
          </a:p>
        </p:txBody>
      </p:sp>
      <p:pic>
        <p:nvPicPr>
          <p:cNvPr id="6" name="圖片 5"/>
          <p:cNvPicPr>
            <a:picLocks noChangeAspect="1"/>
          </p:cNvPicPr>
          <p:nvPr/>
        </p:nvPicPr>
        <p:blipFill>
          <a:blip r:embed="rId2"/>
          <a:stretch>
            <a:fillRect/>
          </a:stretch>
        </p:blipFill>
        <p:spPr>
          <a:xfrm>
            <a:off x="1187624" y="0"/>
            <a:ext cx="6769100" cy="4826000"/>
          </a:xfrm>
          <a:prstGeom prst="rect">
            <a:avLst/>
          </a:prstGeom>
        </p:spPr>
      </p:pic>
      <p:sp>
        <p:nvSpPr>
          <p:cNvPr id="7" name="文字方塊 6"/>
          <p:cNvSpPr txBox="1"/>
          <p:nvPr/>
        </p:nvSpPr>
        <p:spPr>
          <a:xfrm>
            <a:off x="503548" y="4378512"/>
            <a:ext cx="7560840" cy="1865126"/>
          </a:xfrm>
          <a:prstGeom prst="rect">
            <a:avLst/>
          </a:prstGeom>
          <a:noFill/>
        </p:spPr>
        <p:txBody>
          <a:bodyPr wrap="square" rtlCol="0">
            <a:spAutoFit/>
          </a:bodyPr>
          <a:lstStyle/>
          <a:p>
            <a:pPr marL="342900" indent="-342900">
              <a:buFont typeface="Arial"/>
              <a:buChar char="•"/>
            </a:pPr>
            <a:r>
              <a:rPr kumimoji="1" lang="en-GB" altLang="zh-TW" dirty="0"/>
              <a:t>If the slope of the objective function is between -5/4 and -2/3, the extreme point (12,15) remains optimal</a:t>
            </a:r>
            <a:r>
              <a:rPr kumimoji="1" lang="en-HK" altLang="zh-TW" dirty="0"/>
              <a:t>.</a:t>
            </a:r>
            <a:endParaRPr kumimoji="1" lang="en-GB" altLang="zh-TW" dirty="0"/>
          </a:p>
          <a:p>
            <a:pPr marL="342900" indent="-342900">
              <a:buFont typeface="Arial"/>
              <a:buChar char="•"/>
            </a:pPr>
            <a:r>
              <a:rPr kumimoji="1" lang="en-GB" altLang="zh-TW" dirty="0"/>
              <a:t>If the slope of the objective function is smaller than -5/4, the extreme point (24,0) is optimal.</a:t>
            </a:r>
          </a:p>
          <a:p>
            <a:pPr marL="342900" indent="-342900">
              <a:buFont typeface="Arial"/>
              <a:buChar char="•"/>
            </a:pPr>
            <a:r>
              <a:rPr kumimoji="1" lang="en-GB" altLang="zh-TW" dirty="0"/>
              <a:t>If the slope of the objective function is larger than -2/3, the extreme point (0,23) is optimal.</a:t>
            </a:r>
            <a:endParaRPr kumimoji="1" lang="zh-TW" altLang="en-US" dirty="0"/>
          </a:p>
        </p:txBody>
      </p:sp>
      <p:cxnSp>
        <p:nvCxnSpPr>
          <p:cNvPr id="9" name="直線接點 8"/>
          <p:cNvCxnSpPr/>
          <p:nvPr/>
        </p:nvCxnSpPr>
        <p:spPr bwMode="auto">
          <a:xfrm>
            <a:off x="4283968" y="1124744"/>
            <a:ext cx="792088" cy="3168352"/>
          </a:xfrm>
          <a:prstGeom prst="line">
            <a:avLst/>
          </a:prstGeom>
          <a:noFill/>
          <a:ln w="15875"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1" name="直線接點 10"/>
          <p:cNvCxnSpPr/>
          <p:nvPr/>
        </p:nvCxnSpPr>
        <p:spPr bwMode="auto">
          <a:xfrm>
            <a:off x="1907704" y="1700808"/>
            <a:ext cx="3816424" cy="1152128"/>
          </a:xfrm>
          <a:prstGeom prst="line">
            <a:avLst/>
          </a:prstGeom>
          <a:ln>
            <a:headEnd type="none" w="med" len="med"/>
            <a:tailEnd type="triangle" w="med" len="med"/>
          </a:ln>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225541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95536" y="260648"/>
            <a:ext cx="8229600" cy="4530725"/>
          </a:xfrm>
        </p:spPr>
        <p:txBody>
          <a:bodyPr/>
          <a:lstStyle/>
          <a:p>
            <a:r>
              <a:rPr lang="en-GB" altLang="zh-TW" dirty="0"/>
              <a:t>Now we change the amount of available resources. Say we set the number of working hours (</a:t>
            </a:r>
            <a:r>
              <a:rPr lang="en-GB" altLang="zh-TW" dirty="0" err="1"/>
              <a:t>labor</a:t>
            </a:r>
            <a:r>
              <a:rPr lang="en-GB" altLang="zh-TW" dirty="0"/>
              <a:t>) as variable </a:t>
            </a:r>
            <a:r>
              <a:rPr lang="en-GB" altLang="zh-TW" i="1" dirty="0"/>
              <a:t>b</a:t>
            </a:r>
            <a:r>
              <a:rPr lang="en-GB" altLang="zh-TW" baseline="-25000" dirty="0"/>
              <a:t>2. </a:t>
            </a:r>
            <a:r>
              <a:rPr lang="en-GB" altLang="zh-TW" dirty="0"/>
              <a:t>The </a:t>
            </a:r>
            <a:r>
              <a:rPr lang="en-GB" altLang="zh-TW" dirty="0" err="1"/>
              <a:t>labor</a:t>
            </a:r>
            <a:r>
              <a:rPr lang="en-GB" altLang="zh-TW" dirty="0"/>
              <a:t> constraint becomes</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55</a:t>
            </a:fld>
            <a:endParaRPr lang="en-US" altLang="zh-CN"/>
          </a:p>
        </p:txBody>
      </p:sp>
      <p:pic>
        <p:nvPicPr>
          <p:cNvPr id="6" name="圖片 5"/>
          <p:cNvPicPr>
            <a:picLocks noChangeAspect="1"/>
          </p:cNvPicPr>
          <p:nvPr/>
        </p:nvPicPr>
        <p:blipFill rotWithShape="1">
          <a:blip r:embed="rId2"/>
          <a:srcRect t="23046" r="4660"/>
          <a:stretch/>
        </p:blipFill>
        <p:spPr>
          <a:xfrm>
            <a:off x="3059832" y="2132856"/>
            <a:ext cx="2567245" cy="537711"/>
          </a:xfrm>
          <a:prstGeom prst="rect">
            <a:avLst/>
          </a:prstGeom>
        </p:spPr>
      </p:pic>
      <p:pic>
        <p:nvPicPr>
          <p:cNvPr id="7" name="圖片 6"/>
          <p:cNvPicPr>
            <a:picLocks noChangeAspect="1"/>
          </p:cNvPicPr>
          <p:nvPr/>
        </p:nvPicPr>
        <p:blipFill>
          <a:blip r:embed="rId3"/>
          <a:stretch>
            <a:fillRect/>
          </a:stretch>
        </p:blipFill>
        <p:spPr>
          <a:xfrm>
            <a:off x="1187624" y="2765387"/>
            <a:ext cx="7279227" cy="4092613"/>
          </a:xfrm>
          <a:prstGeom prst="rect">
            <a:avLst/>
          </a:prstGeom>
        </p:spPr>
      </p:pic>
    </p:spTree>
    <p:extLst>
      <p:ext uri="{BB962C8B-B14F-4D97-AF65-F5344CB8AC3E}">
        <p14:creationId xmlns:p14="http://schemas.microsoft.com/office/powerpoint/2010/main" val="224591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332656"/>
            <a:ext cx="8229600" cy="4530725"/>
          </a:xfrm>
        </p:spPr>
        <p:txBody>
          <a:bodyPr/>
          <a:lstStyle/>
          <a:p>
            <a:r>
              <a:rPr lang="en-US" altLang="zh-TW" dirty="0"/>
              <a:t>If </a:t>
            </a:r>
            <a:r>
              <a:rPr lang="en-US" altLang="zh-TW" i="1" dirty="0"/>
              <a:t>b</a:t>
            </a:r>
            <a:r>
              <a:rPr lang="en-US" altLang="zh-TW" baseline="-25000" dirty="0"/>
              <a:t>2</a:t>
            </a:r>
            <a:r>
              <a:rPr lang="en-US" altLang="zh-TW" dirty="0"/>
              <a:t> increases beyond 5 x 34.5 = 172.5, the optimal solution remains at the extreme point (34.5, 0).</a:t>
            </a:r>
          </a:p>
          <a:p>
            <a:pPr marL="0" indent="0">
              <a:buNone/>
            </a:pPr>
            <a:r>
              <a:rPr lang="it-IT" altLang="zh-TW" dirty="0"/>
              <a:t> </a:t>
            </a:r>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56</a:t>
            </a:fld>
            <a:endParaRPr lang="en-US" altLang="zh-CN"/>
          </a:p>
        </p:txBody>
      </p:sp>
      <p:pic>
        <p:nvPicPr>
          <p:cNvPr id="6" name="圖片 5"/>
          <p:cNvPicPr>
            <a:picLocks noChangeAspect="1"/>
          </p:cNvPicPr>
          <p:nvPr/>
        </p:nvPicPr>
        <p:blipFill>
          <a:blip r:embed="rId2"/>
          <a:stretch>
            <a:fillRect/>
          </a:stretch>
        </p:blipFill>
        <p:spPr>
          <a:xfrm>
            <a:off x="1619672" y="1940660"/>
            <a:ext cx="5867400" cy="4889500"/>
          </a:xfrm>
          <a:prstGeom prst="rect">
            <a:avLst/>
          </a:prstGeom>
        </p:spPr>
      </p:pic>
    </p:spTree>
    <p:extLst>
      <p:ext uri="{BB962C8B-B14F-4D97-AF65-F5344CB8AC3E}">
        <p14:creationId xmlns:p14="http://schemas.microsoft.com/office/powerpoint/2010/main" val="26353138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57</a:t>
            </a:fld>
            <a:endParaRPr lang="en-US" altLang="zh-CN"/>
          </a:p>
        </p:txBody>
      </p:sp>
      <p:sp>
        <p:nvSpPr>
          <p:cNvPr id="6" name="內容版面配置區 2"/>
          <p:cNvSpPr txBox="1">
            <a:spLocks/>
          </p:cNvSpPr>
          <p:nvPr/>
        </p:nvSpPr>
        <p:spPr bwMode="auto">
          <a:xfrm>
            <a:off x="467544" y="260648"/>
            <a:ext cx="8229600" cy="4530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1"/>
              </a:buClr>
              <a:buSzPct val="65000"/>
              <a:buFont typeface="Wingdings" charset="0"/>
              <a:buChar char="n"/>
              <a:defRPr kumimoji="1" sz="30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charset="0"/>
              <a:buChar char="q"/>
              <a:defRPr kumimoji="1" sz="26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charset="0"/>
              <a:buChar char="n"/>
              <a:defRPr kumimoji="1" sz="2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charset="0"/>
              <a:buChar char="q"/>
              <a:defRPr kumimoji="1" sz="20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charset="0"/>
              <a:buChar char="§"/>
              <a:defRPr kumimoji="1" sz="2000">
                <a:solidFill>
                  <a:schemeClr val="tx1"/>
                </a:solidFill>
                <a:latin typeface="+mn-lt"/>
                <a:ea typeface="+mn-ea"/>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mn-ea"/>
                <a:cs typeface="+mn-cs"/>
              </a:defRPr>
            </a:lvl9pPr>
          </a:lstStyle>
          <a:p>
            <a:r>
              <a:rPr lang="en-US" altLang="zh-TW" sz="2800" dirty="0"/>
              <a:t>One goal is to determine how much the objective function value changes as </a:t>
            </a:r>
            <a:r>
              <a:rPr lang="en-US" altLang="zh-TW" sz="2800" i="1" dirty="0"/>
              <a:t>b</a:t>
            </a:r>
            <a:r>
              <a:rPr lang="en-US" altLang="zh-TW" sz="2800" baseline="-25000" dirty="0"/>
              <a:t>2</a:t>
            </a:r>
            <a:r>
              <a:rPr lang="en-US" altLang="zh-TW" sz="2800" dirty="0"/>
              <a:t> increases by 1 unit.</a:t>
            </a:r>
          </a:p>
          <a:p>
            <a:r>
              <a:rPr lang="en-US" altLang="zh-TW" sz="2800" dirty="0"/>
              <a:t>If </a:t>
            </a:r>
            <a:r>
              <a:rPr lang="en-US" altLang="zh-TW" sz="2800" i="1" dirty="0"/>
              <a:t>b</a:t>
            </a:r>
            <a:r>
              <a:rPr lang="en-US" altLang="zh-TW" sz="2800" baseline="-25000" dirty="0"/>
              <a:t>2</a:t>
            </a:r>
            <a:r>
              <a:rPr lang="en-US" altLang="zh-TW" sz="2800" dirty="0"/>
              <a:t> increases by 1 unit from 120 to 121, then the new extreme point represented by the intersection of the constraints</a:t>
            </a:r>
          </a:p>
          <a:p>
            <a:endParaRPr lang="en-US" altLang="zh-TW" sz="2800" dirty="0"/>
          </a:p>
          <a:p>
            <a:pPr marL="0" indent="0">
              <a:buNone/>
            </a:pPr>
            <a:endParaRPr lang="en-US" altLang="zh-TW" sz="2800" dirty="0"/>
          </a:p>
          <a:p>
            <a:pPr marL="0" indent="0">
              <a:buNone/>
            </a:pPr>
            <a:r>
              <a:rPr lang="en-US" altLang="zh-TW" sz="2800" dirty="0"/>
              <a:t>   would be A’(12.429, 14.714).</a:t>
            </a:r>
          </a:p>
          <a:p>
            <a:r>
              <a:rPr lang="en-US" altLang="zh-TW" sz="2800" dirty="0"/>
              <a:t>The objective function value is 752.14</a:t>
            </a:r>
          </a:p>
          <a:p>
            <a:r>
              <a:rPr lang="en-US" altLang="zh-TW" sz="2800" dirty="0"/>
              <a:t>Due to linearity, the net effect as </a:t>
            </a:r>
            <a:r>
              <a:rPr lang="en-US" altLang="zh-TW" sz="2800" i="1" dirty="0"/>
              <a:t>b</a:t>
            </a:r>
            <a:r>
              <a:rPr lang="en-US" altLang="zh-TW" sz="2800" baseline="-25000" dirty="0"/>
              <a:t>2</a:t>
            </a:r>
            <a:r>
              <a:rPr lang="en-US" altLang="zh-TW" sz="2800" dirty="0"/>
              <a:t> increases by 1 unit is to increase the objective function by 2.14 units.</a:t>
            </a:r>
          </a:p>
          <a:p>
            <a:endParaRPr lang="it-IT" altLang="zh-TW" sz="2800" dirty="0"/>
          </a:p>
          <a:p>
            <a:endParaRPr lang="en-US" altLang="zh-TW" sz="2800" dirty="0"/>
          </a:p>
        </p:txBody>
      </p:sp>
      <p:pic>
        <p:nvPicPr>
          <p:cNvPr id="7" name="圖片 6"/>
          <p:cNvPicPr>
            <a:picLocks noChangeAspect="1"/>
          </p:cNvPicPr>
          <p:nvPr/>
        </p:nvPicPr>
        <p:blipFill>
          <a:blip r:embed="rId2"/>
          <a:stretch>
            <a:fillRect/>
          </a:stretch>
        </p:blipFill>
        <p:spPr>
          <a:xfrm>
            <a:off x="3383868" y="2564904"/>
            <a:ext cx="2376264" cy="1056117"/>
          </a:xfrm>
          <a:prstGeom prst="rect">
            <a:avLst/>
          </a:prstGeom>
        </p:spPr>
      </p:pic>
    </p:spTree>
    <p:extLst>
      <p:ext uri="{BB962C8B-B14F-4D97-AF65-F5344CB8AC3E}">
        <p14:creationId xmlns:p14="http://schemas.microsoft.com/office/powerpoint/2010/main" val="4115451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404664"/>
            <a:ext cx="8229600" cy="4530725"/>
          </a:xfrm>
        </p:spPr>
        <p:txBody>
          <a:bodyPr/>
          <a:lstStyle/>
          <a:p>
            <a:r>
              <a:rPr lang="en-US" altLang="zh-TW" dirty="0"/>
              <a:t>In terms of the objective function, an additional unit of labor is worth 2.14 units. If management can procure a unit of labor for less than 2.14 it would be profitable to do so.</a:t>
            </a:r>
          </a:p>
          <a:p>
            <a:r>
              <a:rPr lang="en-US" altLang="zh-TW" dirty="0"/>
              <a:t>Conversely, if management can sell labor for more than 2.14 (which is valid until labor is reduced to 92 units (why?)) it should also consider doing that.</a:t>
            </a:r>
          </a:p>
          <a:p>
            <a:r>
              <a:rPr lang="it-IT" altLang="zh-TW" dirty="0" err="1"/>
              <a:t>Sensitivity</a:t>
            </a:r>
            <a:r>
              <a:rPr lang="it-IT" altLang="zh-TW" dirty="0"/>
              <a:t> a</a:t>
            </a:r>
            <a:r>
              <a:rPr lang="en-US" altLang="zh-TW" dirty="0" err="1"/>
              <a:t>nalysis</a:t>
            </a:r>
            <a:r>
              <a:rPr lang="en-US" altLang="zh-TW" dirty="0"/>
              <a:t> gives the value of a unit of resource in terms of the value of the objective function at the optimal extreme point, which is a </a:t>
            </a:r>
            <a:r>
              <a:rPr lang="en-US" altLang="zh-TW" dirty="0">
                <a:solidFill>
                  <a:srgbClr val="FF0000"/>
                </a:solidFill>
              </a:rPr>
              <a:t>marginal value.</a:t>
            </a:r>
          </a:p>
          <a:p>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58</a:t>
            </a:fld>
            <a:endParaRPr lang="en-US" altLang="zh-CN"/>
          </a:p>
        </p:txBody>
      </p:sp>
    </p:spTree>
    <p:extLst>
      <p:ext uri="{BB962C8B-B14F-4D97-AF65-F5344CB8AC3E}">
        <p14:creationId xmlns:p14="http://schemas.microsoft.com/office/powerpoint/2010/main" val="1453485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95536" y="908720"/>
            <a:ext cx="8229600" cy="4530725"/>
          </a:xfrm>
        </p:spPr>
        <p:txBody>
          <a:bodyPr/>
          <a:lstStyle/>
          <a:p>
            <a:pPr>
              <a:defRPr/>
            </a:pPr>
            <a:endParaRPr lang="en-US" altLang="zh-TW" dirty="0">
              <a:ea typeface="+mn-ea"/>
            </a:endParaRPr>
          </a:p>
          <a:p>
            <a:pPr>
              <a:defRPr/>
            </a:pPr>
            <a:endParaRPr lang="en-US" altLang="zh-TW" dirty="0"/>
          </a:p>
          <a:p>
            <a:pPr>
              <a:defRPr/>
            </a:pPr>
            <a:endParaRPr lang="en-US" altLang="zh-TW" dirty="0">
              <a:ea typeface="+mn-ea"/>
            </a:endParaRPr>
          </a:p>
          <a:p>
            <a:pPr>
              <a:defRPr/>
            </a:pPr>
            <a:endParaRPr lang="en-US" altLang="zh-TW" dirty="0"/>
          </a:p>
          <a:p>
            <a:pPr>
              <a:defRPr/>
            </a:pPr>
            <a:r>
              <a:rPr lang="en-US" altLang="zh-TW" dirty="0">
                <a:ea typeface="+mn-ea"/>
              </a:rPr>
              <a:t>Find</a:t>
            </a:r>
            <a:r>
              <a:rPr lang="zh-CN" altLang="en-US" dirty="0">
                <a:ea typeface="+mn-ea"/>
              </a:rPr>
              <a:t> </a:t>
            </a:r>
            <a:r>
              <a:rPr lang="en-US" altLang="zh-CN" dirty="0">
                <a:ea typeface="+mn-ea"/>
              </a:rPr>
              <a:t>values</a:t>
            </a:r>
            <a:r>
              <a:rPr lang="zh-CN" altLang="en-US" dirty="0">
                <a:ea typeface="+mn-ea"/>
              </a:rPr>
              <a:t> </a:t>
            </a:r>
            <a:r>
              <a:rPr lang="en-US" altLang="zh-CN" dirty="0">
                <a:ea typeface="+mn-ea"/>
              </a:rPr>
              <a:t>of</a:t>
            </a:r>
            <a:r>
              <a:rPr lang="zh-CN" altLang="en-US" dirty="0">
                <a:ea typeface="+mn-ea"/>
              </a:rPr>
              <a:t> </a:t>
            </a:r>
            <a:r>
              <a:rPr lang="en-US" altLang="zh-CN" i="1" dirty="0">
                <a:ea typeface="+mn-ea"/>
              </a:rPr>
              <a:t>x</a:t>
            </a:r>
            <a:r>
              <a:rPr lang="en-US" altLang="zh-CN" dirty="0">
                <a:ea typeface="+mn-ea"/>
              </a:rPr>
              <a:t>,</a:t>
            </a:r>
            <a:r>
              <a:rPr lang="zh-CN" altLang="en-US" dirty="0">
                <a:ea typeface="+mn-ea"/>
              </a:rPr>
              <a:t> </a:t>
            </a:r>
            <a:r>
              <a:rPr lang="en-US" altLang="zh-CN" i="1" dirty="0">
                <a:ea typeface="+mn-ea"/>
              </a:rPr>
              <a:t>y</a:t>
            </a:r>
            <a:r>
              <a:rPr lang="zh-CN" altLang="en-US" dirty="0">
                <a:ea typeface="+mn-ea"/>
              </a:rPr>
              <a:t> </a:t>
            </a:r>
            <a:r>
              <a:rPr lang="en-US" altLang="zh-CN" dirty="0">
                <a:ea typeface="+mn-ea"/>
              </a:rPr>
              <a:t>to</a:t>
            </a:r>
            <a:r>
              <a:rPr lang="zh-CN" altLang="en-US" dirty="0">
                <a:ea typeface="+mn-ea"/>
              </a:rPr>
              <a:t> </a:t>
            </a:r>
            <a:r>
              <a:rPr lang="en-US" altLang="zh-CN" dirty="0">
                <a:ea typeface="+mn-ea"/>
              </a:rPr>
              <a:t>maximize</a:t>
            </a:r>
            <a:r>
              <a:rPr lang="zh-CN" altLang="en-US" dirty="0">
                <a:ea typeface="+mn-ea"/>
              </a:rPr>
              <a:t> </a:t>
            </a:r>
            <a:r>
              <a:rPr lang="en-US" altLang="zh-CN" i="1" dirty="0"/>
              <a:t>f</a:t>
            </a:r>
            <a:r>
              <a:rPr lang="en-US" altLang="zh-CN" dirty="0"/>
              <a:t>(</a:t>
            </a:r>
            <a:r>
              <a:rPr lang="en-US" altLang="zh-CN" i="1" dirty="0" err="1"/>
              <a:t>x</a:t>
            </a:r>
            <a:r>
              <a:rPr lang="en-US" altLang="zh-CN" dirty="0" err="1"/>
              <a:t>,</a:t>
            </a:r>
            <a:r>
              <a:rPr lang="en-US" altLang="zh-CN" i="1" dirty="0" err="1"/>
              <a:t>y</a:t>
            </a:r>
            <a:r>
              <a:rPr lang="en-US" altLang="zh-CN" dirty="0"/>
              <a:t>)</a:t>
            </a:r>
            <a:r>
              <a:rPr lang="zh-CN" altLang="en-US" dirty="0"/>
              <a:t> </a:t>
            </a:r>
            <a:r>
              <a:rPr lang="en-US" altLang="zh-CN" dirty="0"/>
              <a:t>is</a:t>
            </a:r>
            <a:r>
              <a:rPr lang="zh-CN" altLang="en-US" dirty="0"/>
              <a:t> </a:t>
            </a:r>
            <a:r>
              <a:rPr lang="en-US" altLang="zh-CN" dirty="0"/>
              <a:t>an</a:t>
            </a:r>
            <a:r>
              <a:rPr lang="zh-CN" altLang="en-US" dirty="0"/>
              <a:t> </a:t>
            </a:r>
            <a:r>
              <a:rPr lang="en-US" altLang="zh-CN" dirty="0">
                <a:solidFill>
                  <a:srgbClr val="FF0000"/>
                </a:solidFill>
              </a:rPr>
              <a:t>unconstrained</a:t>
            </a:r>
            <a:r>
              <a:rPr lang="zh-CN" altLang="en-US" dirty="0">
                <a:solidFill>
                  <a:srgbClr val="FF0000"/>
                </a:solidFill>
              </a:rPr>
              <a:t> </a:t>
            </a:r>
            <a:r>
              <a:rPr lang="en-US" altLang="zh-CN" dirty="0">
                <a:solidFill>
                  <a:srgbClr val="FF0000"/>
                </a:solidFill>
              </a:rPr>
              <a:t>optimization</a:t>
            </a:r>
            <a:r>
              <a:rPr lang="zh-CN" altLang="en-US" dirty="0">
                <a:solidFill>
                  <a:srgbClr val="FF0000"/>
                </a:solidFill>
              </a:rPr>
              <a:t> </a:t>
            </a:r>
            <a:r>
              <a:rPr lang="en-US" altLang="zh-CN" dirty="0"/>
              <a:t>problem</a:t>
            </a:r>
          </a:p>
          <a:p>
            <a:pPr>
              <a:defRPr/>
            </a:pPr>
            <a:endParaRPr lang="en-US" altLang="zh-TW" dirty="0">
              <a:ea typeface="+mn-ea"/>
            </a:endParaRPr>
          </a:p>
          <a:p>
            <a:pPr>
              <a:defRPr/>
            </a:pPr>
            <a:endParaRPr lang="en-US" altLang="zh-TW" dirty="0"/>
          </a:p>
        </p:txBody>
      </p:sp>
      <p:sp>
        <p:nvSpPr>
          <p:cNvPr id="54274" name="日期版面配置區 3"/>
          <p:cNvSpPr>
            <a:spLocks noGrp="1"/>
          </p:cNvSpPr>
          <p:nvPr>
            <p:ph type="dt" sz="quarter" idx="10"/>
          </p:nvPr>
        </p:nvSpPr>
        <p:spPr>
          <a:noFill/>
        </p:spPr>
        <p:txBody>
          <a:bodyPr/>
          <a:lstStyle>
            <a:lvl1pPr>
              <a:defRPr kumimoji="1" sz="2400">
                <a:solidFill>
                  <a:schemeClr val="tx1"/>
                </a:solidFill>
                <a:latin typeface="Arial" charset="0"/>
                <a:ea typeface="新細明體"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6pPr>
            <a:lvl7pPr marL="29718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7pPr>
            <a:lvl8pPr marL="34290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8pPr>
            <a:lvl9pPr marL="38862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9pPr>
          </a:lstStyle>
          <a:p>
            <a:fld id="{D7635F4A-2C9A-A24A-85FE-A9C55B4C273A}" type="datetime1">
              <a:rPr kumimoji="0" lang="en-GB" altLang="zh-CN" sz="1200">
                <a:latin typeface="Garamond" charset="0"/>
              </a:rPr>
              <a:pPr/>
              <a:t>13/03/2019</a:t>
            </a:fld>
            <a:endParaRPr kumimoji="0" lang="en-US" altLang="zh-CN" sz="1200" dirty="0">
              <a:latin typeface="Garamond" charset="0"/>
            </a:endParaRPr>
          </a:p>
        </p:txBody>
      </p:sp>
      <p:sp>
        <p:nvSpPr>
          <p:cNvPr id="54275" name="投影片編號版面配置區 4"/>
          <p:cNvSpPr>
            <a:spLocks noGrp="1"/>
          </p:cNvSpPr>
          <p:nvPr>
            <p:ph type="sldNum" sz="quarter" idx="12"/>
          </p:nvPr>
        </p:nvSpPr>
        <p:spPr>
          <a:noFill/>
        </p:spPr>
        <p:txBody>
          <a:bodyPr/>
          <a:lstStyle>
            <a:lvl1pPr>
              <a:defRPr kumimoji="1" sz="2400">
                <a:solidFill>
                  <a:schemeClr val="tx1"/>
                </a:solidFill>
                <a:latin typeface="Arial" charset="0"/>
                <a:ea typeface="新細明體"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6pPr>
            <a:lvl7pPr marL="29718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7pPr>
            <a:lvl8pPr marL="34290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8pPr>
            <a:lvl9pPr marL="38862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9pPr>
          </a:lstStyle>
          <a:p>
            <a:fld id="{EC6974B4-DAAF-224B-A9FD-2A743405242E}" type="slidenum">
              <a:rPr kumimoji="0" lang="en-US" altLang="zh-CN" sz="1200">
                <a:latin typeface="Garamond" charset="0"/>
              </a:rPr>
              <a:pPr/>
              <a:t>6</a:t>
            </a:fld>
            <a:endParaRPr kumimoji="0" lang="en-US" altLang="zh-CN" sz="1200" dirty="0">
              <a:latin typeface="Garamond" charset="0"/>
            </a:endParaRPr>
          </a:p>
        </p:txBody>
      </p:sp>
      <p:sp>
        <p:nvSpPr>
          <p:cNvPr id="6" name="Rectangle 2"/>
          <p:cNvSpPr>
            <a:spLocks noGrp="1" noChangeArrowheads="1"/>
          </p:cNvSpPr>
          <p:nvPr>
            <p:ph type="title"/>
          </p:nvPr>
        </p:nvSpPr>
        <p:spPr/>
        <p:txBody>
          <a:bodyPr/>
          <a:lstStyle/>
          <a:p>
            <a:pPr eaLnBrk="1" hangingPunct="1">
              <a:defRPr/>
            </a:pPr>
            <a:r>
              <a:rPr kumimoji="0" lang="en-US" altLang="zh-CN" sz="3800" dirty="0">
                <a:latin typeface="Times New Roman" charset="0"/>
                <a:ea typeface="宋体" charset="0"/>
              </a:rPr>
              <a:t>Example </a:t>
            </a:r>
            <a:r>
              <a:rPr kumimoji="0" lang="en-GB" altLang="zh-CN" sz="3800" dirty="0">
                <a:latin typeface="Times New Roman" charset="0"/>
                <a:ea typeface="宋体" charset="0"/>
              </a:rPr>
              <a:t>1. Production Schedule (p.243</a:t>
            </a:r>
            <a:r>
              <a:rPr kumimoji="0" lang="en-US" altLang="en-GB" sz="3800" dirty="0">
                <a:latin typeface="Times New Roman" charset="0"/>
                <a:ea typeface="宋体" charset="0"/>
              </a:rPr>
              <a:t>)</a:t>
            </a:r>
            <a:endParaRPr kumimoji="0" lang="en-US" altLang="zh-CN" sz="3800" dirty="0">
              <a:latin typeface="Times New Roman" charset="0"/>
              <a:ea typeface="宋体" charset="0"/>
            </a:endParaRPr>
          </a:p>
        </p:txBody>
      </p:sp>
      <p:pic>
        <p:nvPicPr>
          <p:cNvPr id="2" name="圖片 1"/>
          <p:cNvPicPr>
            <a:picLocks noChangeAspect="1"/>
          </p:cNvPicPr>
          <p:nvPr/>
        </p:nvPicPr>
        <p:blipFill>
          <a:blip r:embed="rId2"/>
          <a:stretch>
            <a:fillRect/>
          </a:stretch>
        </p:blipFill>
        <p:spPr>
          <a:xfrm>
            <a:off x="899592" y="1916832"/>
            <a:ext cx="6969790" cy="851272"/>
          </a:xfrm>
          <a:prstGeom prst="rect">
            <a:avLst/>
          </a:prstGeom>
        </p:spPr>
      </p:pic>
    </p:spTree>
    <p:extLst>
      <p:ext uri="{BB962C8B-B14F-4D97-AF65-F5344CB8AC3E}">
        <p14:creationId xmlns:p14="http://schemas.microsoft.com/office/powerpoint/2010/main" val="4280743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980728"/>
            <a:ext cx="8229600" cy="4530725"/>
          </a:xfrm>
        </p:spPr>
        <p:txBody>
          <a:bodyPr/>
          <a:lstStyle/>
          <a:p>
            <a:pPr>
              <a:defRPr/>
            </a:pPr>
            <a:r>
              <a:rPr lang="en-GB" altLang="zh-TW" dirty="0"/>
              <a:t>Now consider a slightly different scenario. The</a:t>
            </a:r>
            <a:r>
              <a:rPr lang="zh-CN" altLang="en-US" dirty="0"/>
              <a:t> </a:t>
            </a:r>
            <a:r>
              <a:rPr lang="en-US" altLang="zh-CN" dirty="0"/>
              <a:t>carpenter</a:t>
            </a:r>
            <a:r>
              <a:rPr lang="en-GB" altLang="zh-TW" dirty="0">
                <a:ea typeface="+mn-ea"/>
              </a:rPr>
              <a:t> realizes a net unit profit of $25 per table and $30 per bookcase. He has up to 690 board-feet of lumber and 120 hours of </a:t>
            </a:r>
            <a:r>
              <a:rPr lang="en-GB" altLang="zh-TW" dirty="0" err="1">
                <a:ea typeface="+mn-ea"/>
              </a:rPr>
              <a:t>labor</a:t>
            </a:r>
            <a:r>
              <a:rPr lang="en-GB" altLang="zh-TW" dirty="0">
                <a:ea typeface="+mn-ea"/>
              </a:rPr>
              <a:t> per week.</a:t>
            </a:r>
          </a:p>
          <a:p>
            <a:pPr>
              <a:defRPr/>
            </a:pPr>
            <a:r>
              <a:rPr kumimoji="0" lang="en-GB" altLang="zh-TW" dirty="0">
                <a:ea typeface="+mn-ea"/>
              </a:rPr>
              <a:t>Suppose it requires 20 board-feet of lumber and 5 </a:t>
            </a:r>
            <a:r>
              <a:rPr kumimoji="0" lang="en-GB" altLang="zh-TW" dirty="0" err="1">
                <a:ea typeface="+mn-ea"/>
              </a:rPr>
              <a:t>hr</a:t>
            </a:r>
            <a:r>
              <a:rPr kumimoji="0" lang="en-GB" altLang="zh-TW" dirty="0">
                <a:ea typeface="+mn-ea"/>
              </a:rPr>
              <a:t> to complete a table and 30 board-feet of lumber and 4 </a:t>
            </a:r>
            <a:r>
              <a:rPr kumimoji="0" lang="en-GB" altLang="zh-TW" dirty="0" err="1">
                <a:ea typeface="+mn-ea"/>
              </a:rPr>
              <a:t>hr</a:t>
            </a:r>
            <a:r>
              <a:rPr kumimoji="0" lang="en-GB" altLang="zh-TW" dirty="0">
                <a:ea typeface="+mn-ea"/>
              </a:rPr>
              <a:t> for a bookcase. </a:t>
            </a:r>
          </a:p>
          <a:p>
            <a:pPr>
              <a:defRPr/>
            </a:pPr>
            <a:r>
              <a:rPr kumimoji="0" lang="en-US" altLang="zh-TW" dirty="0">
                <a:solidFill>
                  <a:srgbClr val="000000"/>
                </a:solidFill>
              </a:rPr>
              <a:t>Further suppose he has signed a contract to make at least 4 tables and 2 bookcases per week.</a:t>
            </a:r>
            <a:endParaRPr kumimoji="0" lang="zh-TW" altLang="en-US" dirty="0">
              <a:solidFill>
                <a:srgbClr val="000000"/>
              </a:solidFill>
            </a:endParaRPr>
          </a:p>
          <a:p>
            <a:pPr>
              <a:defRPr/>
            </a:pPr>
            <a:endParaRPr lang="zh-TW" altLang="en-US" dirty="0">
              <a:ea typeface="+mn-ea"/>
            </a:endParaRPr>
          </a:p>
        </p:txBody>
      </p:sp>
      <p:sp>
        <p:nvSpPr>
          <p:cNvPr id="54274" name="日期版面配置區 3"/>
          <p:cNvSpPr>
            <a:spLocks noGrp="1"/>
          </p:cNvSpPr>
          <p:nvPr>
            <p:ph type="dt" sz="quarter" idx="10"/>
          </p:nvPr>
        </p:nvSpPr>
        <p:spPr>
          <a:noFill/>
        </p:spPr>
        <p:txBody>
          <a:bodyPr/>
          <a:lstStyle>
            <a:lvl1pPr>
              <a:defRPr kumimoji="1" sz="2400">
                <a:solidFill>
                  <a:schemeClr val="tx1"/>
                </a:solidFill>
                <a:latin typeface="Arial" charset="0"/>
                <a:ea typeface="新細明體"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6pPr>
            <a:lvl7pPr marL="29718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7pPr>
            <a:lvl8pPr marL="34290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8pPr>
            <a:lvl9pPr marL="38862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9pPr>
          </a:lstStyle>
          <a:p>
            <a:fld id="{D7635F4A-2C9A-A24A-85FE-A9C55B4C273A}" type="datetime1">
              <a:rPr kumimoji="0" lang="en-GB" altLang="zh-CN" sz="1200">
                <a:latin typeface="Garamond" charset="0"/>
              </a:rPr>
              <a:pPr/>
              <a:t>13/03/2019</a:t>
            </a:fld>
            <a:endParaRPr kumimoji="0" lang="en-US" altLang="zh-CN" sz="1200">
              <a:latin typeface="Garamond" charset="0"/>
            </a:endParaRPr>
          </a:p>
        </p:txBody>
      </p:sp>
      <p:sp>
        <p:nvSpPr>
          <p:cNvPr id="54275" name="投影片編號版面配置區 4"/>
          <p:cNvSpPr>
            <a:spLocks noGrp="1"/>
          </p:cNvSpPr>
          <p:nvPr>
            <p:ph type="sldNum" sz="quarter" idx="12"/>
          </p:nvPr>
        </p:nvSpPr>
        <p:spPr>
          <a:noFill/>
        </p:spPr>
        <p:txBody>
          <a:bodyPr/>
          <a:lstStyle>
            <a:lvl1pPr>
              <a:defRPr kumimoji="1" sz="2400">
                <a:solidFill>
                  <a:schemeClr val="tx1"/>
                </a:solidFill>
                <a:latin typeface="Arial" charset="0"/>
                <a:ea typeface="新細明體"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6pPr>
            <a:lvl7pPr marL="29718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7pPr>
            <a:lvl8pPr marL="34290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8pPr>
            <a:lvl9pPr marL="38862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9pPr>
          </a:lstStyle>
          <a:p>
            <a:fld id="{EC6974B4-DAAF-224B-A9FD-2A743405242E}" type="slidenum">
              <a:rPr kumimoji="0" lang="en-US" altLang="zh-CN" sz="1200">
                <a:latin typeface="Garamond" charset="0"/>
              </a:rPr>
              <a:pPr/>
              <a:t>7</a:t>
            </a:fld>
            <a:endParaRPr kumimoji="0" lang="en-US" altLang="zh-CN" sz="1200">
              <a:latin typeface="Garamond" charset="0"/>
            </a:endParaRPr>
          </a:p>
        </p:txBody>
      </p:sp>
      <p:sp>
        <p:nvSpPr>
          <p:cNvPr id="6" name="Rectangle 2"/>
          <p:cNvSpPr>
            <a:spLocks noGrp="1" noChangeArrowheads="1"/>
          </p:cNvSpPr>
          <p:nvPr>
            <p:ph type="title"/>
          </p:nvPr>
        </p:nvSpPr>
        <p:spPr/>
        <p:txBody>
          <a:bodyPr/>
          <a:lstStyle/>
          <a:p>
            <a:pPr eaLnBrk="1" hangingPunct="1">
              <a:defRPr/>
            </a:pPr>
            <a:r>
              <a:rPr kumimoji="0" lang="en-US" altLang="zh-CN" sz="3800" dirty="0">
                <a:latin typeface="Times New Roman" charset="0"/>
                <a:ea typeface="宋体" charset="0"/>
              </a:rPr>
              <a:t>Example </a:t>
            </a:r>
            <a:r>
              <a:rPr kumimoji="0" lang="en-GB" altLang="zh-CN" sz="3800" dirty="0">
                <a:latin typeface="Times New Roman" charset="0"/>
                <a:ea typeface="宋体" charset="0"/>
              </a:rPr>
              <a:t>1. Production Schedule (p.243</a:t>
            </a:r>
            <a:r>
              <a:rPr kumimoji="0" lang="en-US" altLang="en-GB" sz="3800" dirty="0">
                <a:latin typeface="Times New Roman" charset="0"/>
                <a:ea typeface="宋体" charset="0"/>
              </a:rPr>
              <a:t>)</a:t>
            </a:r>
            <a:endParaRPr kumimoji="0" lang="en-US" altLang="zh-CN" sz="3800" dirty="0">
              <a:latin typeface="Times New Roman" charset="0"/>
              <a:ea typeface="宋体" charset="0"/>
            </a:endParaRPr>
          </a:p>
        </p:txBody>
      </p:sp>
    </p:spTree>
    <p:extLst>
      <p:ext uri="{BB962C8B-B14F-4D97-AF65-F5344CB8AC3E}">
        <p14:creationId xmlns:p14="http://schemas.microsoft.com/office/powerpoint/2010/main" val="3595984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kumimoji="0" lang="en-US" altLang="zh-CN" sz="4400" dirty="0">
                <a:latin typeface="Times New Roman" charset="0"/>
                <a:ea typeface="宋体" charset="0"/>
              </a:rPr>
              <a:t>Example </a:t>
            </a:r>
            <a:r>
              <a:rPr kumimoji="0" lang="en-GB" altLang="zh-CN" sz="4400" dirty="0">
                <a:latin typeface="Times New Roman" charset="0"/>
                <a:ea typeface="宋体" charset="0"/>
              </a:rPr>
              <a:t>1. Production Schedule</a:t>
            </a:r>
            <a:endParaRPr lang="zh-TW" altLang="en-US" dirty="0">
              <a:ea typeface="+mj-ea"/>
            </a:endParaRPr>
          </a:p>
        </p:txBody>
      </p:sp>
      <p:sp>
        <p:nvSpPr>
          <p:cNvPr id="3" name="內容版面配置區 2"/>
          <p:cNvSpPr>
            <a:spLocks noGrp="1"/>
          </p:cNvSpPr>
          <p:nvPr>
            <p:ph idx="1"/>
          </p:nvPr>
        </p:nvSpPr>
        <p:spPr>
          <a:xfrm>
            <a:off x="395288" y="1196975"/>
            <a:ext cx="8229600" cy="4530725"/>
          </a:xfrm>
        </p:spPr>
        <p:txBody>
          <a:bodyPr/>
          <a:lstStyle/>
          <a:p>
            <a:pPr>
              <a:defRPr/>
            </a:pPr>
            <a:r>
              <a:rPr lang="en-GB" altLang="zh-TW" dirty="0">
                <a:ea typeface="+mn-ea"/>
              </a:rPr>
              <a:t>Consider </a:t>
            </a:r>
            <a:r>
              <a:rPr lang="en-GB" altLang="zh-TW" i="1" dirty="0">
                <a:ea typeface="+mn-ea"/>
              </a:rPr>
              <a:t>x</a:t>
            </a:r>
            <a:r>
              <a:rPr lang="en-GB" altLang="zh-TW" baseline="-25000" dirty="0">
                <a:ea typeface="+mn-ea"/>
              </a:rPr>
              <a:t>1</a:t>
            </a:r>
            <a:r>
              <a:rPr lang="en-GB" altLang="zh-TW" dirty="0">
                <a:ea typeface="+mn-ea"/>
              </a:rPr>
              <a:t> as the number of tables and </a:t>
            </a:r>
            <a:r>
              <a:rPr lang="en-GB" altLang="zh-TW" i="1" dirty="0">
                <a:ea typeface="+mn-ea"/>
              </a:rPr>
              <a:t>x</a:t>
            </a:r>
            <a:r>
              <a:rPr lang="en-US" altLang="zh-CN" baseline="-25000" dirty="0">
                <a:ea typeface="+mn-ea"/>
              </a:rPr>
              <a:t>2</a:t>
            </a:r>
            <a:r>
              <a:rPr lang="en-GB" altLang="zh-TW" dirty="0">
                <a:ea typeface="+mn-ea"/>
              </a:rPr>
              <a:t> as the number of bookcases. The optimization problem is</a:t>
            </a:r>
          </a:p>
          <a:p>
            <a:pPr lvl="1">
              <a:defRPr/>
            </a:pPr>
            <a:r>
              <a:rPr lang="en-GB" altLang="zh-TW" dirty="0"/>
              <a:t>Maximize 25</a:t>
            </a:r>
            <a:r>
              <a:rPr lang="en-GB" altLang="zh-TW" i="1" dirty="0"/>
              <a:t>x</a:t>
            </a:r>
            <a:r>
              <a:rPr lang="en-US" altLang="zh-CN" baseline="-25000" dirty="0"/>
              <a:t>1</a:t>
            </a:r>
            <a:r>
              <a:rPr lang="en-GB" altLang="zh-TW" dirty="0"/>
              <a:t> + 30</a:t>
            </a:r>
            <a:r>
              <a:rPr lang="en-GB" altLang="zh-TW" i="1" dirty="0"/>
              <a:t>x</a:t>
            </a:r>
            <a:r>
              <a:rPr lang="en-US" altLang="zh-CN" baseline="-25000" dirty="0"/>
              <a:t>2</a:t>
            </a:r>
            <a:r>
              <a:rPr lang="en-GB" altLang="zh-TW" dirty="0"/>
              <a:t>  (profit)</a:t>
            </a:r>
          </a:p>
          <a:p>
            <a:pPr lvl="1">
              <a:defRPr/>
            </a:pPr>
            <a:r>
              <a:rPr lang="en-GB" altLang="zh-TW" dirty="0"/>
              <a:t>Subject to </a:t>
            </a:r>
          </a:p>
          <a:p>
            <a:pPr lvl="2">
              <a:defRPr/>
            </a:pPr>
            <a:r>
              <a:rPr lang="en-GB" altLang="zh-TW" sz="2800" dirty="0"/>
              <a:t>20</a:t>
            </a:r>
            <a:r>
              <a:rPr lang="en-GB" altLang="zh-TW" sz="2800" i="1" dirty="0"/>
              <a:t>x</a:t>
            </a:r>
            <a:r>
              <a:rPr lang="en-US" altLang="zh-CN" sz="2800" baseline="-25000" dirty="0"/>
              <a:t>1</a:t>
            </a:r>
            <a:r>
              <a:rPr lang="en-GB" altLang="zh-TW" sz="2800" dirty="0"/>
              <a:t>+30</a:t>
            </a:r>
            <a:r>
              <a:rPr lang="en-GB" altLang="zh-TW" sz="2800" i="1" dirty="0"/>
              <a:t>x</a:t>
            </a:r>
            <a:r>
              <a:rPr lang="en-US" altLang="zh-CN" sz="2800" baseline="-25000" dirty="0"/>
              <a:t>2</a:t>
            </a:r>
            <a:r>
              <a:rPr lang="en-GB" altLang="zh-TW" sz="2800" dirty="0"/>
              <a:t> ≤ 690 (lumber)</a:t>
            </a:r>
          </a:p>
          <a:p>
            <a:pPr lvl="2">
              <a:defRPr/>
            </a:pPr>
            <a:r>
              <a:rPr lang="en-GB" altLang="zh-TW" sz="2800" dirty="0"/>
              <a:t>5</a:t>
            </a:r>
            <a:r>
              <a:rPr lang="en-GB" altLang="zh-TW" sz="2800" i="1" dirty="0"/>
              <a:t>x</a:t>
            </a:r>
            <a:r>
              <a:rPr lang="en-US" altLang="zh-CN" sz="2800" baseline="-25000" dirty="0"/>
              <a:t>1</a:t>
            </a:r>
            <a:r>
              <a:rPr lang="en-GB" altLang="zh-TW" sz="2800" dirty="0"/>
              <a:t>+4</a:t>
            </a:r>
            <a:r>
              <a:rPr lang="en-GB" altLang="zh-TW" sz="2800" i="1" dirty="0"/>
              <a:t>x</a:t>
            </a:r>
            <a:r>
              <a:rPr lang="en-US" altLang="zh-CN" sz="2800" baseline="-25000" dirty="0"/>
              <a:t>2</a:t>
            </a:r>
            <a:r>
              <a:rPr lang="en-GB" altLang="zh-TW" sz="2800" dirty="0"/>
              <a:t> ≤ 120 (</a:t>
            </a:r>
            <a:r>
              <a:rPr lang="en-GB" altLang="zh-TW" sz="2800" dirty="0" err="1"/>
              <a:t>labor</a:t>
            </a:r>
            <a:r>
              <a:rPr lang="en-GB" altLang="zh-TW" sz="2800" dirty="0"/>
              <a:t>)</a:t>
            </a:r>
          </a:p>
          <a:p>
            <a:pPr lvl="2">
              <a:defRPr/>
            </a:pPr>
            <a:r>
              <a:rPr lang="en-US" altLang="zh-CN" sz="2800" i="1" dirty="0"/>
              <a:t>x</a:t>
            </a:r>
            <a:r>
              <a:rPr lang="en-US" altLang="zh-CN" sz="2800" baseline="-25000" dirty="0"/>
              <a:t>1</a:t>
            </a:r>
            <a:r>
              <a:rPr lang="en-US" altLang="zh-CN" sz="2800" dirty="0"/>
              <a:t>≥4</a:t>
            </a:r>
            <a:r>
              <a:rPr lang="zh-CN" altLang="en-US" sz="2800" dirty="0"/>
              <a:t> </a:t>
            </a:r>
            <a:r>
              <a:rPr lang="en-US" altLang="zh-CN" sz="2800" dirty="0"/>
              <a:t>(contract)</a:t>
            </a:r>
          </a:p>
          <a:p>
            <a:pPr lvl="2">
              <a:defRPr/>
            </a:pPr>
            <a:r>
              <a:rPr lang="en-US" altLang="zh-CN" sz="2800" i="1" dirty="0"/>
              <a:t>x</a:t>
            </a:r>
            <a:r>
              <a:rPr lang="en-US" altLang="zh-CN" sz="2800" baseline="-25000" dirty="0"/>
              <a:t>2</a:t>
            </a:r>
            <a:r>
              <a:rPr lang="en-US" altLang="zh-CN" sz="2800" dirty="0"/>
              <a:t>≥2</a:t>
            </a:r>
            <a:r>
              <a:rPr lang="zh-CN" altLang="en-US" sz="2800" dirty="0"/>
              <a:t> </a:t>
            </a:r>
            <a:r>
              <a:rPr lang="en-US" altLang="zh-CN" sz="2800" dirty="0"/>
              <a:t>(contract)</a:t>
            </a:r>
          </a:p>
          <a:p>
            <a:pPr>
              <a:defRPr/>
            </a:pPr>
            <a:r>
              <a:rPr lang="en-US" altLang="zh-TW"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solidFill>
                  <a:srgbClr val="FF0000"/>
                </a:solidFill>
              </a:rPr>
              <a:t>constrained</a:t>
            </a:r>
            <a:r>
              <a:rPr lang="zh-CN" altLang="en-US" dirty="0">
                <a:solidFill>
                  <a:srgbClr val="FF0000"/>
                </a:solidFill>
              </a:rPr>
              <a:t> </a:t>
            </a:r>
            <a:r>
              <a:rPr lang="en-US" altLang="zh-CN" dirty="0">
                <a:solidFill>
                  <a:srgbClr val="FF0000"/>
                </a:solidFill>
              </a:rPr>
              <a:t>optimization</a:t>
            </a:r>
            <a:r>
              <a:rPr lang="zh-CN" altLang="en-US" dirty="0"/>
              <a:t> </a:t>
            </a:r>
            <a:r>
              <a:rPr lang="en-US" altLang="zh-CN" dirty="0"/>
              <a:t>problem.</a:t>
            </a:r>
            <a:r>
              <a:rPr lang="zh-CN" altLang="en-US" dirty="0"/>
              <a:t> </a:t>
            </a:r>
            <a:endParaRPr lang="en-GB" altLang="zh-TW" dirty="0"/>
          </a:p>
          <a:p>
            <a:pPr>
              <a:defRPr/>
            </a:pPr>
            <a:endParaRPr lang="zh-TW" altLang="en-US" dirty="0">
              <a:ea typeface="+mn-ea"/>
            </a:endParaRPr>
          </a:p>
        </p:txBody>
      </p:sp>
      <p:sp>
        <p:nvSpPr>
          <p:cNvPr id="55299" name="日期版面配置區 3"/>
          <p:cNvSpPr>
            <a:spLocks noGrp="1"/>
          </p:cNvSpPr>
          <p:nvPr>
            <p:ph type="dt" sz="quarter" idx="10"/>
          </p:nvPr>
        </p:nvSpPr>
        <p:spPr>
          <a:noFill/>
        </p:spPr>
        <p:txBody>
          <a:bodyPr/>
          <a:lstStyle>
            <a:lvl1pPr>
              <a:defRPr kumimoji="1" sz="2400">
                <a:solidFill>
                  <a:schemeClr val="tx1"/>
                </a:solidFill>
                <a:latin typeface="Arial" charset="0"/>
                <a:ea typeface="新細明體"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6pPr>
            <a:lvl7pPr marL="29718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7pPr>
            <a:lvl8pPr marL="34290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8pPr>
            <a:lvl9pPr marL="38862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9pPr>
          </a:lstStyle>
          <a:p>
            <a:fld id="{EAE7CDA2-AACE-EF4B-9005-BFDD0DF88162}" type="datetime1">
              <a:rPr kumimoji="0" lang="en-GB" altLang="zh-CN" sz="1200">
                <a:latin typeface="Garamond" charset="0"/>
              </a:rPr>
              <a:pPr/>
              <a:t>13/03/2019</a:t>
            </a:fld>
            <a:endParaRPr kumimoji="0" lang="en-US" altLang="zh-CN" sz="1200">
              <a:latin typeface="Garamond" charset="0"/>
            </a:endParaRPr>
          </a:p>
        </p:txBody>
      </p:sp>
      <p:sp>
        <p:nvSpPr>
          <p:cNvPr id="55300" name="投影片編號版面配置區 4"/>
          <p:cNvSpPr>
            <a:spLocks noGrp="1"/>
          </p:cNvSpPr>
          <p:nvPr>
            <p:ph type="sldNum" sz="quarter" idx="12"/>
          </p:nvPr>
        </p:nvSpPr>
        <p:spPr>
          <a:noFill/>
        </p:spPr>
        <p:txBody>
          <a:bodyPr/>
          <a:lstStyle>
            <a:lvl1pPr>
              <a:defRPr kumimoji="1" sz="2400">
                <a:solidFill>
                  <a:schemeClr val="tx1"/>
                </a:solidFill>
                <a:latin typeface="Arial" charset="0"/>
                <a:ea typeface="新細明體"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6pPr>
            <a:lvl7pPr marL="29718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7pPr>
            <a:lvl8pPr marL="34290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8pPr>
            <a:lvl9pPr marL="3886200" indent="-228600" fontAlgn="base">
              <a:spcBef>
                <a:spcPct val="20000"/>
              </a:spcBef>
              <a:spcAft>
                <a:spcPct val="0"/>
              </a:spcAft>
              <a:buClr>
                <a:schemeClr val="accent1"/>
              </a:buClr>
              <a:buSzPct val="65000"/>
              <a:buFont typeface="Wingdings" charset="0"/>
              <a:defRPr kumimoji="1" sz="2400">
                <a:solidFill>
                  <a:schemeClr val="tx1"/>
                </a:solidFill>
                <a:latin typeface="Arial" charset="0"/>
                <a:ea typeface="宋体" charset="0"/>
                <a:cs typeface="宋体" charset="0"/>
              </a:defRPr>
            </a:lvl9pPr>
          </a:lstStyle>
          <a:p>
            <a:fld id="{1ED01075-FBF2-1C48-8A32-F495A0CD953A}" type="slidenum">
              <a:rPr kumimoji="0" lang="en-US" altLang="zh-CN" sz="1200">
                <a:latin typeface="Garamond" charset="0"/>
              </a:rPr>
              <a:pPr/>
              <a:t>8</a:t>
            </a:fld>
            <a:endParaRPr kumimoji="0" lang="en-US" altLang="zh-CN" sz="1200">
              <a:latin typeface="Garamond" charset="0"/>
            </a:endParaRPr>
          </a:p>
        </p:txBody>
      </p:sp>
    </p:spTree>
    <p:extLst>
      <p:ext uri="{BB962C8B-B14F-4D97-AF65-F5344CB8AC3E}">
        <p14:creationId xmlns:p14="http://schemas.microsoft.com/office/powerpoint/2010/main" val="2652650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Linear program</a:t>
            </a:r>
            <a:endParaRPr kumimoji="1" lang="zh-TW" altLang="en-US" dirty="0"/>
          </a:p>
        </p:txBody>
      </p:sp>
      <p:sp>
        <p:nvSpPr>
          <p:cNvPr id="3" name="內容版面配置區 2"/>
          <p:cNvSpPr>
            <a:spLocks noGrp="1"/>
          </p:cNvSpPr>
          <p:nvPr>
            <p:ph idx="1"/>
          </p:nvPr>
        </p:nvSpPr>
        <p:spPr>
          <a:xfrm>
            <a:off x="467544" y="1196752"/>
            <a:ext cx="8229600" cy="4530725"/>
          </a:xfrm>
        </p:spPr>
        <p:txBody>
          <a:bodyPr/>
          <a:lstStyle/>
          <a:p>
            <a:r>
              <a:rPr kumimoji="1" lang="en-US" altLang="zh-TW" sz="3200" dirty="0"/>
              <a:t>An</a:t>
            </a:r>
            <a:r>
              <a:rPr kumimoji="1" lang="zh-CN" altLang="en-US" sz="3200" dirty="0"/>
              <a:t> </a:t>
            </a:r>
            <a:r>
              <a:rPr lang="en-US" altLang="zh-CN" sz="3200" dirty="0"/>
              <a:t>optimization</a:t>
            </a:r>
            <a:r>
              <a:rPr lang="zh-CN" altLang="en-US" sz="3200" dirty="0"/>
              <a:t> </a:t>
            </a:r>
            <a:r>
              <a:rPr lang="en-US" altLang="zh-CN" sz="3200" dirty="0"/>
              <a:t>problem</a:t>
            </a:r>
            <a:r>
              <a:rPr lang="zh-CN" altLang="en-US" sz="3200" dirty="0"/>
              <a:t> </a:t>
            </a:r>
            <a:r>
              <a:rPr lang="en-US" altLang="zh-CN" sz="3200" dirty="0"/>
              <a:t>is</a:t>
            </a:r>
            <a:r>
              <a:rPr lang="zh-CN" altLang="en-US" sz="3200" dirty="0">
                <a:solidFill>
                  <a:srgbClr val="FF0000"/>
                </a:solidFill>
              </a:rPr>
              <a:t> </a:t>
            </a:r>
            <a:r>
              <a:rPr lang="en-GB" altLang="zh-CN" sz="3200" dirty="0"/>
              <a:t>a</a:t>
            </a:r>
            <a:r>
              <a:rPr lang="en-GB" altLang="zh-CN" sz="3200" dirty="0">
                <a:solidFill>
                  <a:srgbClr val="FF0000"/>
                </a:solidFill>
              </a:rPr>
              <a:t> </a:t>
            </a:r>
            <a:r>
              <a:rPr lang="en-US" altLang="zh-CN" sz="3200" dirty="0">
                <a:solidFill>
                  <a:srgbClr val="FF0000"/>
                </a:solidFill>
              </a:rPr>
              <a:t>linear program</a:t>
            </a:r>
            <a:r>
              <a:rPr lang="zh-CN" altLang="en-US" sz="3200" dirty="0">
                <a:solidFill>
                  <a:srgbClr val="FF0000"/>
                </a:solidFill>
              </a:rPr>
              <a:t> </a:t>
            </a:r>
            <a:r>
              <a:rPr lang="en-US" altLang="zh-CN" sz="3200" dirty="0"/>
              <a:t>if</a:t>
            </a:r>
          </a:p>
          <a:p>
            <a:pPr lvl="1"/>
            <a:r>
              <a:rPr kumimoji="1" lang="en-US" altLang="zh-TW" sz="2800" dirty="0"/>
              <a:t>There</a:t>
            </a:r>
            <a:r>
              <a:rPr kumimoji="1" lang="zh-CN" altLang="en-US" sz="2800" dirty="0"/>
              <a:t> </a:t>
            </a:r>
            <a:r>
              <a:rPr kumimoji="1" lang="en-US" altLang="zh-CN" sz="2800" dirty="0"/>
              <a:t>is</a:t>
            </a:r>
            <a:r>
              <a:rPr kumimoji="1" lang="zh-CN" altLang="en-US" sz="2800" dirty="0"/>
              <a:t> </a:t>
            </a:r>
            <a:r>
              <a:rPr kumimoji="1" lang="en-US" altLang="zh-CN" sz="2800" dirty="0"/>
              <a:t>only</a:t>
            </a:r>
            <a:r>
              <a:rPr kumimoji="1" lang="zh-CN" altLang="en-US" sz="2800" dirty="0"/>
              <a:t> </a:t>
            </a:r>
            <a:r>
              <a:rPr kumimoji="1" lang="en-US" altLang="zh-CN" sz="2800" dirty="0"/>
              <a:t>one</a:t>
            </a:r>
            <a:r>
              <a:rPr kumimoji="1" lang="zh-CN" altLang="en-US" sz="2800" dirty="0"/>
              <a:t> </a:t>
            </a:r>
            <a:r>
              <a:rPr kumimoji="1" lang="en-US" altLang="zh-CN" sz="2800" dirty="0"/>
              <a:t>unique</a:t>
            </a:r>
            <a:r>
              <a:rPr kumimoji="1" lang="zh-CN" altLang="en-US" sz="2800" dirty="0"/>
              <a:t> </a:t>
            </a:r>
            <a:r>
              <a:rPr kumimoji="1" lang="en-US" altLang="zh-CN" sz="2800" dirty="0"/>
              <a:t>objective</a:t>
            </a:r>
            <a:r>
              <a:rPr kumimoji="1" lang="zh-CN" altLang="en-US" sz="2800" dirty="0"/>
              <a:t> </a:t>
            </a:r>
            <a:r>
              <a:rPr kumimoji="1" lang="en-US" altLang="zh-CN" sz="2800" dirty="0"/>
              <a:t>function (opposite: </a:t>
            </a:r>
            <a:r>
              <a:rPr kumimoji="1" lang="en-US" altLang="zh-CN" sz="2800" dirty="0">
                <a:solidFill>
                  <a:srgbClr val="FF0000"/>
                </a:solidFill>
              </a:rPr>
              <a:t>multi-objective program</a:t>
            </a:r>
            <a:r>
              <a:rPr kumimoji="1" lang="en-US" altLang="zh-CN" sz="2800" dirty="0"/>
              <a:t>)</a:t>
            </a:r>
          </a:p>
          <a:p>
            <a:pPr lvl="1"/>
            <a:r>
              <a:rPr lang="en-US" altLang="zh-CN" sz="2800" dirty="0"/>
              <a:t>Linear</a:t>
            </a:r>
            <a:r>
              <a:rPr lang="zh-CN" altLang="en-US" sz="2800" dirty="0"/>
              <a:t> </a:t>
            </a:r>
            <a:r>
              <a:rPr lang="en-US" altLang="zh-CN" sz="2800" dirty="0"/>
              <a:t>terms</a:t>
            </a:r>
            <a:r>
              <a:rPr lang="zh-CN" altLang="en-US" sz="2800" dirty="0"/>
              <a:t> </a:t>
            </a:r>
            <a:r>
              <a:rPr lang="en-US" altLang="zh-CN" sz="2800" dirty="0"/>
              <a:t>in</a:t>
            </a:r>
            <a:r>
              <a:rPr lang="zh-CN" altLang="en-US" sz="2800" dirty="0"/>
              <a:t> </a:t>
            </a:r>
            <a:r>
              <a:rPr lang="en-US" altLang="zh-CN" sz="2800" dirty="0"/>
              <a:t>objective</a:t>
            </a:r>
            <a:r>
              <a:rPr lang="zh-CN" altLang="en-US" sz="2800" dirty="0"/>
              <a:t> </a:t>
            </a:r>
            <a:r>
              <a:rPr lang="en-US" altLang="zh-CN" sz="2800" dirty="0"/>
              <a:t>and</a:t>
            </a:r>
            <a:r>
              <a:rPr lang="zh-CN" altLang="en-US" sz="2800" dirty="0"/>
              <a:t> </a:t>
            </a:r>
            <a:r>
              <a:rPr lang="en-US" altLang="zh-CN" sz="2800" dirty="0"/>
              <a:t>constraint</a:t>
            </a:r>
            <a:r>
              <a:rPr lang="zh-CN" altLang="en-US" sz="2800" dirty="0"/>
              <a:t> </a:t>
            </a:r>
            <a:r>
              <a:rPr lang="en-US" altLang="zh-CN" sz="2800" dirty="0"/>
              <a:t>functions; n</a:t>
            </a:r>
            <a:r>
              <a:rPr kumimoji="1" lang="en-US" altLang="zh-CN" sz="2800" dirty="0"/>
              <a:t>o</a:t>
            </a:r>
            <a:r>
              <a:rPr kumimoji="1" lang="zh-CN" altLang="en-US" sz="2800" dirty="0"/>
              <a:t> </a:t>
            </a:r>
            <a:r>
              <a:rPr kumimoji="1" lang="en-US" altLang="zh-CN" sz="2800" dirty="0"/>
              <a:t>terms</a:t>
            </a:r>
            <a:r>
              <a:rPr kumimoji="1" lang="zh-CN" altLang="en-US" sz="2800" dirty="0"/>
              <a:t> </a:t>
            </a:r>
            <a:r>
              <a:rPr kumimoji="1" lang="en-US" altLang="zh-CN" sz="2800" dirty="0"/>
              <a:t>in</a:t>
            </a:r>
            <a:r>
              <a:rPr kumimoji="1" lang="zh-CN" altLang="en-US" sz="2800" dirty="0"/>
              <a:t> </a:t>
            </a:r>
            <a:r>
              <a:rPr kumimoji="1" lang="en-US" altLang="zh-CN" sz="2800" dirty="0"/>
              <a:t>objective</a:t>
            </a:r>
            <a:r>
              <a:rPr kumimoji="1" lang="zh-CN" altLang="en-US" sz="2800" dirty="0"/>
              <a:t> </a:t>
            </a:r>
            <a:r>
              <a:rPr kumimoji="1" lang="en-US" altLang="zh-CN" sz="2800" dirty="0"/>
              <a:t>and</a:t>
            </a:r>
            <a:r>
              <a:rPr kumimoji="1" lang="zh-CN" altLang="en-US" sz="2800" dirty="0"/>
              <a:t> </a:t>
            </a:r>
            <a:r>
              <a:rPr kumimoji="1" lang="en-US" altLang="zh-CN" sz="2800" dirty="0"/>
              <a:t>constraint</a:t>
            </a:r>
            <a:r>
              <a:rPr kumimoji="1" lang="zh-CN" altLang="en-US" sz="2800" dirty="0"/>
              <a:t> </a:t>
            </a:r>
            <a:r>
              <a:rPr kumimoji="1" lang="en-US" altLang="zh-CN" sz="2800" dirty="0"/>
              <a:t>functions</a:t>
            </a:r>
            <a:r>
              <a:rPr kumimoji="1" lang="zh-CN" altLang="en-US" sz="2800" dirty="0"/>
              <a:t> </a:t>
            </a:r>
            <a:r>
              <a:rPr kumimoji="1" lang="en-US" altLang="zh-CN" sz="2800" dirty="0"/>
              <a:t>involve</a:t>
            </a:r>
            <a:r>
              <a:rPr kumimoji="1" lang="zh-CN" altLang="en-US" sz="2800" dirty="0"/>
              <a:t> </a:t>
            </a:r>
            <a:r>
              <a:rPr kumimoji="1" lang="en-US" altLang="zh-CN" sz="2800" dirty="0"/>
              <a:t>product</a:t>
            </a:r>
            <a:r>
              <a:rPr kumimoji="1" lang="zh-CN" altLang="en-US" sz="2800" dirty="0"/>
              <a:t> </a:t>
            </a:r>
            <a:r>
              <a:rPr kumimoji="1" lang="en-US" altLang="zh-CN" sz="2800" dirty="0"/>
              <a:t>of</a:t>
            </a:r>
            <a:r>
              <a:rPr kumimoji="1" lang="zh-CN" altLang="en-US" sz="2800" dirty="0"/>
              <a:t> </a:t>
            </a:r>
            <a:r>
              <a:rPr kumimoji="1" lang="en-US" altLang="zh-CN" sz="2800" dirty="0"/>
              <a:t>decision</a:t>
            </a:r>
            <a:r>
              <a:rPr kumimoji="1" lang="zh-CN" altLang="en-US" sz="2800" dirty="0"/>
              <a:t> </a:t>
            </a:r>
            <a:r>
              <a:rPr kumimoji="1" lang="en-US" altLang="zh-CN" sz="2800" dirty="0"/>
              <a:t>variables</a:t>
            </a:r>
            <a:r>
              <a:rPr kumimoji="1" lang="zh-CN" altLang="en-US" sz="2800" dirty="0"/>
              <a:t> </a:t>
            </a:r>
            <a:r>
              <a:rPr lang="en-US" altLang="zh-CN" sz="2800" dirty="0"/>
              <a:t>(opposite: </a:t>
            </a:r>
            <a:r>
              <a:rPr lang="en-US" altLang="zh-CN" sz="2800" dirty="0">
                <a:solidFill>
                  <a:srgbClr val="FF0000"/>
                </a:solidFill>
              </a:rPr>
              <a:t>non-linear program</a:t>
            </a:r>
            <a:r>
              <a:rPr lang="en-US" altLang="zh-CN" sz="2800" dirty="0"/>
              <a:t>)</a:t>
            </a:r>
            <a:endParaRPr kumimoji="1" lang="en-US" altLang="zh-CN" sz="2800" dirty="0"/>
          </a:p>
          <a:p>
            <a:pPr lvl="1"/>
            <a:r>
              <a:rPr lang="en-US" altLang="zh-CN" sz="2800" dirty="0"/>
              <a:t>Constant</a:t>
            </a:r>
            <a:r>
              <a:rPr lang="zh-CN" altLang="en-US" sz="2800" dirty="0"/>
              <a:t> </a:t>
            </a:r>
            <a:r>
              <a:rPr lang="en-US" altLang="zh-CN" sz="2800" dirty="0"/>
              <a:t>coefficients</a:t>
            </a:r>
            <a:r>
              <a:rPr lang="zh-CN" altLang="en-US" sz="2800" dirty="0"/>
              <a:t> </a:t>
            </a:r>
            <a:r>
              <a:rPr lang="en-US" altLang="zh-CN" sz="2800" dirty="0"/>
              <a:t>of</a:t>
            </a:r>
            <a:r>
              <a:rPr lang="zh-CN" altLang="en-US" sz="2800" dirty="0"/>
              <a:t> </a:t>
            </a:r>
            <a:r>
              <a:rPr lang="en-US" altLang="zh-CN" sz="2800" dirty="0"/>
              <a:t>decision</a:t>
            </a:r>
            <a:r>
              <a:rPr lang="zh-CN" altLang="en-US" sz="2800" dirty="0"/>
              <a:t> </a:t>
            </a:r>
            <a:r>
              <a:rPr lang="en-US" altLang="zh-CN" sz="2800" dirty="0"/>
              <a:t>variables (opposite: </a:t>
            </a:r>
            <a:r>
              <a:rPr lang="en-US" altLang="zh-CN" sz="2800" dirty="0">
                <a:solidFill>
                  <a:srgbClr val="FF0000"/>
                </a:solidFill>
              </a:rPr>
              <a:t>dynamic program</a:t>
            </a:r>
            <a:r>
              <a:rPr lang="en-US" altLang="zh-CN" sz="2800" dirty="0"/>
              <a:t>)</a:t>
            </a:r>
          </a:p>
          <a:p>
            <a:pPr lvl="1"/>
            <a:endParaRPr lang="en-US" altLang="zh-CN" dirty="0"/>
          </a:p>
          <a:p>
            <a:pPr lvl="1"/>
            <a:endParaRPr kumimoji="1" lang="zh-TW" altLang="en-US" dirty="0"/>
          </a:p>
        </p:txBody>
      </p:sp>
      <p:sp>
        <p:nvSpPr>
          <p:cNvPr id="4" name="日期版面配置區 3"/>
          <p:cNvSpPr>
            <a:spLocks noGrp="1"/>
          </p:cNvSpPr>
          <p:nvPr>
            <p:ph type="dt" sz="half" idx="10"/>
          </p:nvPr>
        </p:nvSpPr>
        <p:spPr/>
        <p:txBody>
          <a:bodyPr/>
          <a:lstStyle/>
          <a:p>
            <a:pPr>
              <a:defRPr/>
            </a:pPr>
            <a:fld id="{B1B2D6D1-F74D-E944-A002-65F0524EFF93}" type="datetime1">
              <a:rPr lang="en-GB" altLang="zh-CN" smtClean="0"/>
              <a:pPr>
                <a:defRPr/>
              </a:pPr>
              <a:t>13/03/2019</a:t>
            </a:fld>
            <a:endParaRPr lang="en-US" altLang="zh-CN" dirty="0"/>
          </a:p>
        </p:txBody>
      </p:sp>
      <p:sp>
        <p:nvSpPr>
          <p:cNvPr id="5" name="投影片編號版面配置區 4"/>
          <p:cNvSpPr>
            <a:spLocks noGrp="1"/>
          </p:cNvSpPr>
          <p:nvPr>
            <p:ph type="sldNum" sz="quarter" idx="12"/>
          </p:nvPr>
        </p:nvSpPr>
        <p:spPr/>
        <p:txBody>
          <a:bodyPr/>
          <a:lstStyle/>
          <a:p>
            <a:pPr>
              <a:defRPr/>
            </a:pPr>
            <a:fld id="{F85A0ED5-3C67-A940-BE1C-9D228A8F5C85}" type="slidenum">
              <a:rPr lang="en-US" altLang="zh-CN" smtClean="0"/>
              <a:pPr>
                <a:defRPr/>
              </a:pPr>
              <a:t>9</a:t>
            </a:fld>
            <a:endParaRPr lang="en-US" altLang="zh-CN"/>
          </a:p>
        </p:txBody>
      </p:sp>
    </p:spTree>
    <p:extLst>
      <p:ext uri="{BB962C8B-B14F-4D97-AF65-F5344CB8AC3E}">
        <p14:creationId xmlns:p14="http://schemas.microsoft.com/office/powerpoint/2010/main" val="3864571751"/>
      </p:ext>
    </p:extLst>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宋体"/>
      </a:majorFont>
      <a:minorFont>
        <a:latin typeface="Arial"/>
        <a:ea typeface="宋体"/>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5875"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defRPr kumimoji="0" lang="en-US" sz="1800" b="0" i="0" u="none" strike="noStrike" cap="none" normalizeH="0" baseline="0">
            <a:ln>
              <a:noFill/>
            </a:ln>
            <a:solidFill>
              <a:schemeClr val="tx1"/>
            </a:solidFill>
            <a:effectLst/>
            <a:latin typeface="Arial" charset="0"/>
            <a:ea typeface="宋体" charset="0"/>
            <a:cs typeface="宋体" charset="0"/>
          </a:defRPr>
        </a:defPPr>
      </a:lstStyle>
    </a:spDef>
    <a:lnDef>
      <a:spPr bwMode="auto">
        <a:xfrm>
          <a:off x="0" y="0"/>
          <a:ext cx="1" cy="1"/>
        </a:xfrm>
        <a:custGeom>
          <a:avLst/>
          <a:gdLst/>
          <a:ahLst/>
          <a:cxnLst/>
          <a:rect l="0" t="0" r="0" b="0"/>
          <a:pathLst/>
        </a:custGeom>
        <a:noFill/>
        <a:ln w="15875"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charset="0"/>
          <a:buNone/>
          <a:tabLst/>
          <a:defRPr kumimoji="0" lang="en-US" sz="1800" b="0" i="0" u="none" strike="noStrike" cap="none" normalizeH="0" baseline="0">
            <a:ln>
              <a:noFill/>
            </a:ln>
            <a:solidFill>
              <a:schemeClr val="tx1"/>
            </a:solidFill>
            <a:effectLst/>
            <a:latin typeface="Arial" charset="0"/>
            <a:ea typeface="宋体" charset="0"/>
            <a:cs typeface="宋体"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Edge</Template>
  <TotalTime>0</TotalTime>
  <Words>2597</Words>
  <Application>Microsoft Office PowerPoint</Application>
  <PresentationFormat>On-screen Show (4:3)</PresentationFormat>
  <Paragraphs>402</Paragraphs>
  <Slides>58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ＭＳ ゴシック</vt:lpstr>
      <vt:lpstr>Arial</vt:lpstr>
      <vt:lpstr>Garamond</vt:lpstr>
      <vt:lpstr>Times New Roman</vt:lpstr>
      <vt:lpstr>Wingdings</vt:lpstr>
      <vt:lpstr>Edge</vt:lpstr>
      <vt:lpstr>Lecture 6: Optimization of Discrete Models</vt:lpstr>
      <vt:lpstr>Recall: Chebyshev criterion: length measurement </vt:lpstr>
      <vt:lpstr>Basic model of optimization</vt:lpstr>
      <vt:lpstr>Basic steps for formulating the optimization model</vt:lpstr>
      <vt:lpstr>Example 1. Production Schedule (p.243)</vt:lpstr>
      <vt:lpstr>Example 1. Production Schedule (p.243)</vt:lpstr>
      <vt:lpstr>Example 1. Production Schedule (p.243)</vt:lpstr>
      <vt:lpstr>Example 1. Production Schedule</vt:lpstr>
      <vt:lpstr>Linear program</vt:lpstr>
      <vt:lpstr>Integer program</vt:lpstr>
      <vt:lpstr>Example 2: Space shuttle cargo (p. 246)</vt:lpstr>
      <vt:lpstr>Example 2: Space shuttle cargo (p. 246)</vt:lpstr>
      <vt:lpstr>Multi-objective program</vt:lpstr>
      <vt:lpstr>Example 3: Investment decision</vt:lpstr>
      <vt:lpstr>Example 3: Investment decision</vt:lpstr>
      <vt:lpstr>Example 3: Investment decision</vt:lpstr>
      <vt:lpstr>Geometric solutions for linear programs</vt:lpstr>
      <vt:lpstr>Convex set</vt:lpstr>
      <vt:lpstr>Convex set</vt:lpstr>
      <vt:lpstr>Carpenter case revisited (ignore contract constraints)</vt:lpstr>
      <vt:lpstr>PowerPoint Presentation</vt:lpstr>
      <vt:lpstr>PowerPoint Presentation</vt:lpstr>
      <vt:lpstr>PowerPoint Presentation</vt:lpstr>
      <vt:lpstr>PowerPoint Presentation</vt:lpstr>
      <vt:lpstr>Example 4: data fitting (p.258) </vt:lpstr>
      <vt:lpstr>PowerPoint Presentation</vt:lpstr>
      <vt:lpstr>PowerPoint Presentation</vt:lpstr>
      <vt:lpstr>Exercise</vt:lpstr>
      <vt:lpstr>Algebraic solutions of linear programs</vt:lpstr>
      <vt:lpstr>PowerPoint Presentation</vt:lpstr>
      <vt:lpstr>PowerPoint Presentation</vt:lpstr>
      <vt:lpstr>PowerPoint Presentation</vt:lpstr>
      <vt:lpstr>PowerPoint Presentation</vt:lpstr>
      <vt:lpstr>Computational complexity</vt:lpstr>
      <vt:lpstr>The Simplex method</vt:lpstr>
      <vt:lpstr>PowerPoint Presentation</vt:lpstr>
      <vt:lpstr>Carpenter example revisited again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Another example of Simplex method</vt:lpstr>
      <vt:lpstr>PowerPoint Presentation</vt:lpstr>
      <vt:lpstr>PowerPoint Presentation</vt:lpstr>
      <vt:lpstr>Remarks on Simplex method</vt:lpstr>
      <vt:lpstr>Exercise</vt:lpstr>
      <vt:lpstr>Sensitivity analysis</vt:lpstr>
      <vt:lpstr>Carpenter case revisited again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Dr. WU Jingjin Timothy</cp:lastModifiedBy>
  <cp:revision>641</cp:revision>
  <cp:lastPrinted>2017-03-12T05:09:26Z</cp:lastPrinted>
  <dcterms:created xsi:type="dcterms:W3CDTF">1601-01-01T00:00:00Z</dcterms:created>
  <dcterms:modified xsi:type="dcterms:W3CDTF">2019-03-13T13:17:04Z</dcterms:modified>
</cp:coreProperties>
</file>